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611" r:id="rId5"/>
    <p:sldId id="676" r:id="rId6"/>
    <p:sldId id="612" r:id="rId7"/>
    <p:sldId id="677" r:id="rId8"/>
    <p:sldId id="613" r:id="rId9"/>
    <p:sldId id="614" r:id="rId10"/>
    <p:sldId id="615" r:id="rId11"/>
    <p:sldId id="616" r:id="rId12"/>
    <p:sldId id="627" r:id="rId13"/>
    <p:sldId id="679" r:id="rId14"/>
    <p:sldId id="691" r:id="rId15"/>
    <p:sldId id="692" r:id="rId16"/>
    <p:sldId id="693" r:id="rId17"/>
    <p:sldId id="694" r:id="rId18"/>
    <p:sldId id="695" r:id="rId19"/>
    <p:sldId id="696" r:id="rId20"/>
    <p:sldId id="697" r:id="rId21"/>
    <p:sldId id="752" r:id="rId22"/>
    <p:sldId id="698" r:id="rId23"/>
    <p:sldId id="699" r:id="rId24"/>
    <p:sldId id="617" r:id="rId25"/>
    <p:sldId id="682" r:id="rId26"/>
    <p:sldId id="460" r:id="rId27"/>
    <p:sldId id="462" r:id="rId28"/>
    <p:sldId id="461" r:id="rId29"/>
    <p:sldId id="46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A0F2B2-12C8-4189-9022-6D2BBF02FC72}" v="3" dt="2023-04-18T18:34:36.2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917"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d ahmed ali Khan" userId="08dcc134e75ba06d" providerId="LiveId" clId="{4CA0F2B2-12C8-4189-9022-6D2BBF02FC72}"/>
    <pc:docChg chg="undo custSel addSld delSld modSld sldOrd">
      <pc:chgData name="Md ahmed ali Khan" userId="08dcc134e75ba06d" providerId="LiveId" clId="{4CA0F2B2-12C8-4189-9022-6D2BBF02FC72}" dt="2023-04-18T18:40:57.015" v="168" actId="5793"/>
      <pc:docMkLst>
        <pc:docMk/>
      </pc:docMkLst>
      <pc:sldChg chg="new del">
        <pc:chgData name="Md ahmed ali Khan" userId="08dcc134e75ba06d" providerId="LiveId" clId="{4CA0F2B2-12C8-4189-9022-6D2BBF02FC72}" dt="2023-04-18T18:34:57.013" v="21" actId="47"/>
        <pc:sldMkLst>
          <pc:docMk/>
          <pc:sldMk cId="631397614" sldId="256"/>
        </pc:sldMkLst>
      </pc:sldChg>
      <pc:sldChg chg="add del">
        <pc:chgData name="Md ahmed ali Khan" userId="08dcc134e75ba06d" providerId="LiveId" clId="{4CA0F2B2-12C8-4189-9022-6D2BBF02FC72}" dt="2023-04-18T18:34:28.766" v="14" actId="2696"/>
        <pc:sldMkLst>
          <pc:docMk/>
          <pc:sldMk cId="1307440379" sldId="257"/>
        </pc:sldMkLst>
      </pc:sldChg>
      <pc:sldChg chg="add ord">
        <pc:chgData name="Md ahmed ali Khan" userId="08dcc134e75ba06d" providerId="LiveId" clId="{4CA0F2B2-12C8-4189-9022-6D2BBF02FC72}" dt="2023-04-18T18:34:55.031" v="20"/>
        <pc:sldMkLst>
          <pc:docMk/>
          <pc:sldMk cId="2340653900" sldId="257"/>
        </pc:sldMkLst>
      </pc:sldChg>
      <pc:sldChg chg="add">
        <pc:chgData name="Md ahmed ali Khan" userId="08dcc134e75ba06d" providerId="LiveId" clId="{4CA0F2B2-12C8-4189-9022-6D2BBF02FC72}" dt="2023-04-18T18:34:14.149" v="13"/>
        <pc:sldMkLst>
          <pc:docMk/>
          <pc:sldMk cId="0" sldId="258"/>
        </pc:sldMkLst>
      </pc:sldChg>
      <pc:sldChg chg="modSp add mod ord">
        <pc:chgData name="Md ahmed ali Khan" userId="08dcc134e75ba06d" providerId="LiveId" clId="{4CA0F2B2-12C8-4189-9022-6D2BBF02FC72}" dt="2023-04-18T18:40:08.579" v="90" actId="20577"/>
        <pc:sldMkLst>
          <pc:docMk/>
          <pc:sldMk cId="3994717819" sldId="259"/>
        </pc:sldMkLst>
        <pc:graphicFrameChg chg="modGraphic">
          <ac:chgData name="Md ahmed ali Khan" userId="08dcc134e75ba06d" providerId="LiveId" clId="{4CA0F2B2-12C8-4189-9022-6D2BBF02FC72}" dt="2023-04-18T18:40:08.579" v="90" actId="20577"/>
          <ac:graphicFrameMkLst>
            <pc:docMk/>
            <pc:sldMk cId="3994717819" sldId="259"/>
            <ac:graphicFrameMk id="2" creationId="{00000000-0000-0000-0000-000000000000}"/>
          </ac:graphicFrameMkLst>
        </pc:graphicFrameChg>
      </pc:sldChg>
      <pc:sldChg chg="add del">
        <pc:chgData name="Md ahmed ali Khan" userId="08dcc134e75ba06d" providerId="LiveId" clId="{4CA0F2B2-12C8-4189-9022-6D2BBF02FC72}" dt="2023-04-18T18:34:28.766" v="14" actId="2696"/>
        <pc:sldMkLst>
          <pc:docMk/>
          <pc:sldMk cId="2088728502" sldId="460"/>
        </pc:sldMkLst>
      </pc:sldChg>
      <pc:sldChg chg="add ord">
        <pc:chgData name="Md ahmed ali Khan" userId="08dcc134e75ba06d" providerId="LiveId" clId="{4CA0F2B2-12C8-4189-9022-6D2BBF02FC72}" dt="2023-04-18T18:34:45.762" v="18" actId="20578"/>
        <pc:sldMkLst>
          <pc:docMk/>
          <pc:sldMk cId="3718870914" sldId="460"/>
        </pc:sldMkLst>
      </pc:sldChg>
      <pc:sldChg chg="add del">
        <pc:chgData name="Md ahmed ali Khan" userId="08dcc134e75ba06d" providerId="LiveId" clId="{4CA0F2B2-12C8-4189-9022-6D2BBF02FC72}" dt="2023-04-18T18:34:28.766" v="14" actId="2696"/>
        <pc:sldMkLst>
          <pc:docMk/>
          <pc:sldMk cId="1844926356" sldId="461"/>
        </pc:sldMkLst>
      </pc:sldChg>
      <pc:sldChg chg="add ord">
        <pc:chgData name="Md ahmed ali Khan" userId="08dcc134e75ba06d" providerId="LiveId" clId="{4CA0F2B2-12C8-4189-9022-6D2BBF02FC72}" dt="2023-04-18T18:34:45.762" v="18" actId="20578"/>
        <pc:sldMkLst>
          <pc:docMk/>
          <pc:sldMk cId="2946892867" sldId="461"/>
        </pc:sldMkLst>
      </pc:sldChg>
      <pc:sldChg chg="modSp add mod ord">
        <pc:chgData name="Md ahmed ali Khan" userId="08dcc134e75ba06d" providerId="LiveId" clId="{4CA0F2B2-12C8-4189-9022-6D2BBF02FC72}" dt="2023-04-18T18:40:57.015" v="168" actId="5793"/>
        <pc:sldMkLst>
          <pc:docMk/>
          <pc:sldMk cId="926961942" sldId="462"/>
        </pc:sldMkLst>
        <pc:spChg chg="mod">
          <ac:chgData name="Md ahmed ali Khan" userId="08dcc134e75ba06d" providerId="LiveId" clId="{4CA0F2B2-12C8-4189-9022-6D2BBF02FC72}" dt="2023-04-18T18:40:57.015" v="168" actId="5793"/>
          <ac:spMkLst>
            <pc:docMk/>
            <pc:sldMk cId="926961942" sldId="462"/>
            <ac:spMk id="3" creationId="{2434C39B-E17E-33DD-9927-6F5EA7A8FAF1}"/>
          </ac:spMkLst>
        </pc:spChg>
      </pc:sldChg>
      <pc:sldChg chg="add del">
        <pc:chgData name="Md ahmed ali Khan" userId="08dcc134e75ba06d" providerId="LiveId" clId="{4CA0F2B2-12C8-4189-9022-6D2BBF02FC72}" dt="2023-04-18T18:34:28.766" v="14" actId="2696"/>
        <pc:sldMkLst>
          <pc:docMk/>
          <pc:sldMk cId="2382515241" sldId="462"/>
        </pc:sldMkLst>
      </pc:sldChg>
      <pc:sldChg chg="add del">
        <pc:chgData name="Md ahmed ali Khan" userId="08dcc134e75ba06d" providerId="LiveId" clId="{4CA0F2B2-12C8-4189-9022-6D2BBF02FC72}" dt="2023-04-18T18:34:28.766" v="14" actId="2696"/>
        <pc:sldMkLst>
          <pc:docMk/>
          <pc:sldMk cId="294204633" sldId="463"/>
        </pc:sldMkLst>
      </pc:sldChg>
      <pc:sldChg chg="add ord">
        <pc:chgData name="Md ahmed ali Khan" userId="08dcc134e75ba06d" providerId="LiveId" clId="{4CA0F2B2-12C8-4189-9022-6D2BBF02FC72}" dt="2023-04-18T18:34:45.762" v="18" actId="20578"/>
        <pc:sldMkLst>
          <pc:docMk/>
          <pc:sldMk cId="2996642846" sldId="463"/>
        </pc:sldMkLst>
      </pc:sldChg>
      <pc:sldChg chg="modSp add mod">
        <pc:chgData name="Md ahmed ali Khan" userId="08dcc134e75ba06d" providerId="LiveId" clId="{4CA0F2B2-12C8-4189-9022-6D2BBF02FC72}" dt="2023-04-18T18:33:29.802" v="2" actId="27636"/>
        <pc:sldMkLst>
          <pc:docMk/>
          <pc:sldMk cId="0" sldId="611"/>
        </pc:sldMkLst>
        <pc:spChg chg="mod">
          <ac:chgData name="Md ahmed ali Khan" userId="08dcc134e75ba06d" providerId="LiveId" clId="{4CA0F2B2-12C8-4189-9022-6D2BBF02FC72}" dt="2023-04-18T18:33:29.802" v="2" actId="27636"/>
          <ac:spMkLst>
            <pc:docMk/>
            <pc:sldMk cId="0" sldId="611"/>
            <ac:spMk id="3" creationId="{00000000-0000-0000-0000-000000000000}"/>
          </ac:spMkLst>
        </pc:spChg>
      </pc:sldChg>
      <pc:sldChg chg="modSp add mod">
        <pc:chgData name="Md ahmed ali Khan" userId="08dcc134e75ba06d" providerId="LiveId" clId="{4CA0F2B2-12C8-4189-9022-6D2BBF02FC72}" dt="2023-04-18T18:33:29.834" v="4" actId="27636"/>
        <pc:sldMkLst>
          <pc:docMk/>
          <pc:sldMk cId="0" sldId="612"/>
        </pc:sldMkLst>
        <pc:spChg chg="mod">
          <ac:chgData name="Md ahmed ali Khan" userId="08dcc134e75ba06d" providerId="LiveId" clId="{4CA0F2B2-12C8-4189-9022-6D2BBF02FC72}" dt="2023-04-18T18:33:29.834" v="4" actId="27636"/>
          <ac:spMkLst>
            <pc:docMk/>
            <pc:sldMk cId="0" sldId="612"/>
            <ac:spMk id="3" creationId="{00000000-0000-0000-0000-000000000000}"/>
          </ac:spMkLst>
        </pc:spChg>
      </pc:sldChg>
      <pc:sldChg chg="add">
        <pc:chgData name="Md ahmed ali Khan" userId="08dcc134e75ba06d" providerId="LiveId" clId="{4CA0F2B2-12C8-4189-9022-6D2BBF02FC72}" dt="2023-04-18T18:33:29.735" v="1"/>
        <pc:sldMkLst>
          <pc:docMk/>
          <pc:sldMk cId="0" sldId="613"/>
        </pc:sldMkLst>
      </pc:sldChg>
      <pc:sldChg chg="add">
        <pc:chgData name="Md ahmed ali Khan" userId="08dcc134e75ba06d" providerId="LiveId" clId="{4CA0F2B2-12C8-4189-9022-6D2BBF02FC72}" dt="2023-04-18T18:33:29.735" v="1"/>
        <pc:sldMkLst>
          <pc:docMk/>
          <pc:sldMk cId="0" sldId="614"/>
        </pc:sldMkLst>
      </pc:sldChg>
      <pc:sldChg chg="add">
        <pc:chgData name="Md ahmed ali Khan" userId="08dcc134e75ba06d" providerId="LiveId" clId="{4CA0F2B2-12C8-4189-9022-6D2BBF02FC72}" dt="2023-04-18T18:33:29.735" v="1"/>
        <pc:sldMkLst>
          <pc:docMk/>
          <pc:sldMk cId="0" sldId="615"/>
        </pc:sldMkLst>
      </pc:sldChg>
      <pc:sldChg chg="add">
        <pc:chgData name="Md ahmed ali Khan" userId="08dcc134e75ba06d" providerId="LiveId" clId="{4CA0F2B2-12C8-4189-9022-6D2BBF02FC72}" dt="2023-04-18T18:33:29.735" v="1"/>
        <pc:sldMkLst>
          <pc:docMk/>
          <pc:sldMk cId="0" sldId="616"/>
        </pc:sldMkLst>
      </pc:sldChg>
      <pc:sldChg chg="modSp add mod">
        <pc:chgData name="Md ahmed ali Khan" userId="08dcc134e75ba06d" providerId="LiveId" clId="{4CA0F2B2-12C8-4189-9022-6D2BBF02FC72}" dt="2023-04-18T18:33:29.929" v="11" actId="27636"/>
        <pc:sldMkLst>
          <pc:docMk/>
          <pc:sldMk cId="0" sldId="617"/>
        </pc:sldMkLst>
        <pc:spChg chg="mod">
          <ac:chgData name="Md ahmed ali Khan" userId="08dcc134e75ba06d" providerId="LiveId" clId="{4CA0F2B2-12C8-4189-9022-6D2BBF02FC72}" dt="2023-04-18T18:33:29.929" v="11" actId="27636"/>
          <ac:spMkLst>
            <pc:docMk/>
            <pc:sldMk cId="0" sldId="617"/>
            <ac:spMk id="3" creationId="{00000000-0000-0000-0000-000000000000}"/>
          </ac:spMkLst>
        </pc:spChg>
      </pc:sldChg>
      <pc:sldChg chg="add">
        <pc:chgData name="Md ahmed ali Khan" userId="08dcc134e75ba06d" providerId="LiveId" clId="{4CA0F2B2-12C8-4189-9022-6D2BBF02FC72}" dt="2023-04-18T18:33:29.735" v="1"/>
        <pc:sldMkLst>
          <pc:docMk/>
          <pc:sldMk cId="0" sldId="627"/>
        </pc:sldMkLst>
      </pc:sldChg>
      <pc:sldChg chg="modSp add mod">
        <pc:chgData name="Md ahmed ali Khan" userId="08dcc134e75ba06d" providerId="LiveId" clId="{4CA0F2B2-12C8-4189-9022-6D2BBF02FC72}" dt="2023-04-18T18:33:29.818" v="3" actId="27636"/>
        <pc:sldMkLst>
          <pc:docMk/>
          <pc:sldMk cId="0" sldId="676"/>
        </pc:sldMkLst>
        <pc:spChg chg="mod">
          <ac:chgData name="Md ahmed ali Khan" userId="08dcc134e75ba06d" providerId="LiveId" clId="{4CA0F2B2-12C8-4189-9022-6D2BBF02FC72}" dt="2023-04-18T18:33:29.818" v="3" actId="27636"/>
          <ac:spMkLst>
            <pc:docMk/>
            <pc:sldMk cId="0" sldId="676"/>
            <ac:spMk id="3" creationId="{00000000-0000-0000-0000-000000000000}"/>
          </ac:spMkLst>
        </pc:spChg>
      </pc:sldChg>
      <pc:sldChg chg="modSp add mod">
        <pc:chgData name="Md ahmed ali Khan" userId="08dcc134e75ba06d" providerId="LiveId" clId="{4CA0F2B2-12C8-4189-9022-6D2BBF02FC72}" dt="2023-04-18T18:33:29.850" v="5" actId="27636"/>
        <pc:sldMkLst>
          <pc:docMk/>
          <pc:sldMk cId="0" sldId="677"/>
        </pc:sldMkLst>
        <pc:spChg chg="mod">
          <ac:chgData name="Md ahmed ali Khan" userId="08dcc134e75ba06d" providerId="LiveId" clId="{4CA0F2B2-12C8-4189-9022-6D2BBF02FC72}" dt="2023-04-18T18:33:29.850" v="5" actId="27636"/>
          <ac:spMkLst>
            <pc:docMk/>
            <pc:sldMk cId="0" sldId="677"/>
            <ac:spMk id="3" creationId="{00000000-0000-0000-0000-000000000000}"/>
          </ac:spMkLst>
        </pc:spChg>
      </pc:sldChg>
      <pc:sldChg chg="modSp add mod">
        <pc:chgData name="Md ahmed ali Khan" userId="08dcc134e75ba06d" providerId="LiveId" clId="{4CA0F2B2-12C8-4189-9022-6D2BBF02FC72}" dt="2023-04-18T18:33:29.866" v="6" actId="27636"/>
        <pc:sldMkLst>
          <pc:docMk/>
          <pc:sldMk cId="0" sldId="679"/>
        </pc:sldMkLst>
        <pc:spChg chg="mod">
          <ac:chgData name="Md ahmed ali Khan" userId="08dcc134e75ba06d" providerId="LiveId" clId="{4CA0F2B2-12C8-4189-9022-6D2BBF02FC72}" dt="2023-04-18T18:33:29.866" v="6" actId="27636"/>
          <ac:spMkLst>
            <pc:docMk/>
            <pc:sldMk cId="0" sldId="679"/>
            <ac:spMk id="6" creationId="{00000000-0000-0000-0000-000000000000}"/>
          </ac:spMkLst>
        </pc:spChg>
      </pc:sldChg>
      <pc:sldChg chg="add">
        <pc:chgData name="Md ahmed ali Khan" userId="08dcc134e75ba06d" providerId="LiveId" clId="{4CA0F2B2-12C8-4189-9022-6D2BBF02FC72}" dt="2023-04-18T18:33:29.735" v="1"/>
        <pc:sldMkLst>
          <pc:docMk/>
          <pc:sldMk cId="0" sldId="682"/>
        </pc:sldMkLst>
      </pc:sldChg>
      <pc:sldChg chg="modSp add mod">
        <pc:chgData name="Md ahmed ali Khan" userId="08dcc134e75ba06d" providerId="LiveId" clId="{4CA0F2B2-12C8-4189-9022-6D2BBF02FC72}" dt="2023-04-18T18:33:29.881" v="7" actId="27636"/>
        <pc:sldMkLst>
          <pc:docMk/>
          <pc:sldMk cId="0" sldId="691"/>
        </pc:sldMkLst>
        <pc:spChg chg="mod">
          <ac:chgData name="Md ahmed ali Khan" userId="08dcc134e75ba06d" providerId="LiveId" clId="{4CA0F2B2-12C8-4189-9022-6D2BBF02FC72}" dt="2023-04-18T18:33:29.881" v="7" actId="27636"/>
          <ac:spMkLst>
            <pc:docMk/>
            <pc:sldMk cId="0" sldId="691"/>
            <ac:spMk id="3" creationId="{00000000-0000-0000-0000-000000000000}"/>
          </ac:spMkLst>
        </pc:spChg>
      </pc:sldChg>
      <pc:sldChg chg="modSp add mod">
        <pc:chgData name="Md ahmed ali Khan" userId="08dcc134e75ba06d" providerId="LiveId" clId="{4CA0F2B2-12C8-4189-9022-6D2BBF02FC72}" dt="2023-04-18T18:33:29.884" v="8" actId="27636"/>
        <pc:sldMkLst>
          <pc:docMk/>
          <pc:sldMk cId="0" sldId="692"/>
        </pc:sldMkLst>
        <pc:spChg chg="mod">
          <ac:chgData name="Md ahmed ali Khan" userId="08dcc134e75ba06d" providerId="LiveId" clId="{4CA0F2B2-12C8-4189-9022-6D2BBF02FC72}" dt="2023-04-18T18:33:29.884" v="8" actId="27636"/>
          <ac:spMkLst>
            <pc:docMk/>
            <pc:sldMk cId="0" sldId="692"/>
            <ac:spMk id="3" creationId="{00000000-0000-0000-0000-000000000000}"/>
          </ac:spMkLst>
        </pc:spChg>
      </pc:sldChg>
      <pc:sldChg chg="add">
        <pc:chgData name="Md ahmed ali Khan" userId="08dcc134e75ba06d" providerId="LiveId" clId="{4CA0F2B2-12C8-4189-9022-6D2BBF02FC72}" dt="2023-04-18T18:33:29.735" v="1"/>
        <pc:sldMkLst>
          <pc:docMk/>
          <pc:sldMk cId="0" sldId="693"/>
        </pc:sldMkLst>
      </pc:sldChg>
      <pc:sldChg chg="add">
        <pc:chgData name="Md ahmed ali Khan" userId="08dcc134e75ba06d" providerId="LiveId" clId="{4CA0F2B2-12C8-4189-9022-6D2BBF02FC72}" dt="2023-04-18T18:33:29.735" v="1"/>
        <pc:sldMkLst>
          <pc:docMk/>
          <pc:sldMk cId="0" sldId="694"/>
        </pc:sldMkLst>
      </pc:sldChg>
      <pc:sldChg chg="add">
        <pc:chgData name="Md ahmed ali Khan" userId="08dcc134e75ba06d" providerId="LiveId" clId="{4CA0F2B2-12C8-4189-9022-6D2BBF02FC72}" dt="2023-04-18T18:33:29.735" v="1"/>
        <pc:sldMkLst>
          <pc:docMk/>
          <pc:sldMk cId="0" sldId="695"/>
        </pc:sldMkLst>
      </pc:sldChg>
      <pc:sldChg chg="modSp add mod">
        <pc:chgData name="Md ahmed ali Khan" userId="08dcc134e75ba06d" providerId="LiveId" clId="{4CA0F2B2-12C8-4189-9022-6D2BBF02FC72}" dt="2023-04-18T18:33:29.898" v="9" actId="27636"/>
        <pc:sldMkLst>
          <pc:docMk/>
          <pc:sldMk cId="0" sldId="696"/>
        </pc:sldMkLst>
        <pc:spChg chg="mod">
          <ac:chgData name="Md ahmed ali Khan" userId="08dcc134e75ba06d" providerId="LiveId" clId="{4CA0F2B2-12C8-4189-9022-6D2BBF02FC72}" dt="2023-04-18T18:33:29.898" v="9" actId="27636"/>
          <ac:spMkLst>
            <pc:docMk/>
            <pc:sldMk cId="0" sldId="696"/>
            <ac:spMk id="3" creationId="{00000000-0000-0000-0000-000000000000}"/>
          </ac:spMkLst>
        </pc:spChg>
      </pc:sldChg>
      <pc:sldChg chg="add">
        <pc:chgData name="Md ahmed ali Khan" userId="08dcc134e75ba06d" providerId="LiveId" clId="{4CA0F2B2-12C8-4189-9022-6D2BBF02FC72}" dt="2023-04-18T18:33:29.735" v="1"/>
        <pc:sldMkLst>
          <pc:docMk/>
          <pc:sldMk cId="0" sldId="697"/>
        </pc:sldMkLst>
      </pc:sldChg>
      <pc:sldChg chg="add">
        <pc:chgData name="Md ahmed ali Khan" userId="08dcc134e75ba06d" providerId="LiveId" clId="{4CA0F2B2-12C8-4189-9022-6D2BBF02FC72}" dt="2023-04-18T18:33:29.735" v="1"/>
        <pc:sldMkLst>
          <pc:docMk/>
          <pc:sldMk cId="0" sldId="698"/>
        </pc:sldMkLst>
      </pc:sldChg>
      <pc:sldChg chg="modSp add mod">
        <pc:chgData name="Md ahmed ali Khan" userId="08dcc134e75ba06d" providerId="LiveId" clId="{4CA0F2B2-12C8-4189-9022-6D2BBF02FC72}" dt="2023-04-18T18:33:29.913" v="10" actId="27636"/>
        <pc:sldMkLst>
          <pc:docMk/>
          <pc:sldMk cId="0" sldId="699"/>
        </pc:sldMkLst>
        <pc:spChg chg="mod">
          <ac:chgData name="Md ahmed ali Khan" userId="08dcc134e75ba06d" providerId="LiveId" clId="{4CA0F2B2-12C8-4189-9022-6D2BBF02FC72}" dt="2023-04-18T18:33:29.913" v="10" actId="27636"/>
          <ac:spMkLst>
            <pc:docMk/>
            <pc:sldMk cId="0" sldId="699"/>
            <ac:spMk id="5" creationId="{00000000-0000-0000-0000-000000000000}"/>
          </ac:spMkLst>
        </pc:spChg>
      </pc:sldChg>
      <pc:sldChg chg="add">
        <pc:chgData name="Md ahmed ali Khan" userId="08dcc134e75ba06d" providerId="LiveId" clId="{4CA0F2B2-12C8-4189-9022-6D2BBF02FC72}" dt="2023-04-18T18:33:29.735" v="1"/>
        <pc:sldMkLst>
          <pc:docMk/>
          <pc:sldMk cId="0" sldId="752"/>
        </pc:sldMkLst>
      </pc:sldChg>
      <pc:sldChg chg="add del">
        <pc:chgData name="Md ahmed ali Khan" userId="08dcc134e75ba06d" providerId="LiveId" clId="{4CA0F2B2-12C8-4189-9022-6D2BBF02FC72}" dt="2023-04-18T18:33:44.087" v="12" actId="47"/>
        <pc:sldMkLst>
          <pc:docMk/>
          <pc:sldMk cId="0" sldId="84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F48DD-DEF7-513D-6EF2-66714F34B1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0CFD5B3-8401-6BFE-760F-B1AA20C89A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FF158E5-707A-9BEA-223F-8612392FDDB1}"/>
              </a:ext>
            </a:extLst>
          </p:cNvPr>
          <p:cNvSpPr>
            <a:spLocks noGrp="1"/>
          </p:cNvSpPr>
          <p:nvPr>
            <p:ph type="dt" sz="half" idx="10"/>
          </p:nvPr>
        </p:nvSpPr>
        <p:spPr/>
        <p:txBody>
          <a:bodyPr/>
          <a:lstStyle/>
          <a:p>
            <a:fld id="{5DEC772B-4418-427B-8865-D525D3E25762}" type="datetimeFigureOut">
              <a:rPr lang="en-IN" smtClean="0"/>
              <a:t>19-04-2023</a:t>
            </a:fld>
            <a:endParaRPr lang="en-IN"/>
          </a:p>
        </p:txBody>
      </p:sp>
      <p:sp>
        <p:nvSpPr>
          <p:cNvPr id="5" name="Footer Placeholder 4">
            <a:extLst>
              <a:ext uri="{FF2B5EF4-FFF2-40B4-BE49-F238E27FC236}">
                <a16:creationId xmlns:a16="http://schemas.microsoft.com/office/drawing/2014/main" id="{3330B935-338F-5C7C-6B94-BDC253640CE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A947611-7BFC-AE51-C279-A7E0F1CB7E9C}"/>
              </a:ext>
            </a:extLst>
          </p:cNvPr>
          <p:cNvSpPr>
            <a:spLocks noGrp="1"/>
          </p:cNvSpPr>
          <p:nvPr>
            <p:ph type="sldNum" sz="quarter" idx="12"/>
          </p:nvPr>
        </p:nvSpPr>
        <p:spPr/>
        <p:txBody>
          <a:bodyPr/>
          <a:lstStyle/>
          <a:p>
            <a:fld id="{712BDACF-BA6B-4A61-82F3-DAA9C22BE14F}" type="slidenum">
              <a:rPr lang="en-IN" smtClean="0"/>
              <a:t>‹#›</a:t>
            </a:fld>
            <a:endParaRPr lang="en-IN"/>
          </a:p>
        </p:txBody>
      </p:sp>
    </p:spTree>
    <p:extLst>
      <p:ext uri="{BB962C8B-B14F-4D97-AF65-F5344CB8AC3E}">
        <p14:creationId xmlns:p14="http://schemas.microsoft.com/office/powerpoint/2010/main" val="1564998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01D57-6851-88F2-3CE6-253E87A2F8F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F798624-EE71-01BD-BFBC-39EE30804B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81CAF52-DA6C-E11C-D899-9986C1499398}"/>
              </a:ext>
            </a:extLst>
          </p:cNvPr>
          <p:cNvSpPr>
            <a:spLocks noGrp="1"/>
          </p:cNvSpPr>
          <p:nvPr>
            <p:ph type="dt" sz="half" idx="10"/>
          </p:nvPr>
        </p:nvSpPr>
        <p:spPr/>
        <p:txBody>
          <a:bodyPr/>
          <a:lstStyle/>
          <a:p>
            <a:fld id="{5DEC772B-4418-427B-8865-D525D3E25762}" type="datetimeFigureOut">
              <a:rPr lang="en-IN" smtClean="0"/>
              <a:t>19-04-2023</a:t>
            </a:fld>
            <a:endParaRPr lang="en-IN"/>
          </a:p>
        </p:txBody>
      </p:sp>
      <p:sp>
        <p:nvSpPr>
          <p:cNvPr id="5" name="Footer Placeholder 4">
            <a:extLst>
              <a:ext uri="{FF2B5EF4-FFF2-40B4-BE49-F238E27FC236}">
                <a16:creationId xmlns:a16="http://schemas.microsoft.com/office/drawing/2014/main" id="{F830A582-AB7B-EE2D-81A2-028F42DCAFE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E8B171C-6DFD-CEBE-59F2-52C904399C88}"/>
              </a:ext>
            </a:extLst>
          </p:cNvPr>
          <p:cNvSpPr>
            <a:spLocks noGrp="1"/>
          </p:cNvSpPr>
          <p:nvPr>
            <p:ph type="sldNum" sz="quarter" idx="12"/>
          </p:nvPr>
        </p:nvSpPr>
        <p:spPr/>
        <p:txBody>
          <a:bodyPr/>
          <a:lstStyle/>
          <a:p>
            <a:fld id="{712BDACF-BA6B-4A61-82F3-DAA9C22BE14F}" type="slidenum">
              <a:rPr lang="en-IN" smtClean="0"/>
              <a:t>‹#›</a:t>
            </a:fld>
            <a:endParaRPr lang="en-IN"/>
          </a:p>
        </p:txBody>
      </p:sp>
    </p:spTree>
    <p:extLst>
      <p:ext uri="{BB962C8B-B14F-4D97-AF65-F5344CB8AC3E}">
        <p14:creationId xmlns:p14="http://schemas.microsoft.com/office/powerpoint/2010/main" val="3150122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F1A839-9681-C11E-10FA-FC78AAC7FBB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73A4251-6F07-21A0-F512-6E9EDA6806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37A7117-DF95-6847-79F5-5AB59947A6EB}"/>
              </a:ext>
            </a:extLst>
          </p:cNvPr>
          <p:cNvSpPr>
            <a:spLocks noGrp="1"/>
          </p:cNvSpPr>
          <p:nvPr>
            <p:ph type="dt" sz="half" idx="10"/>
          </p:nvPr>
        </p:nvSpPr>
        <p:spPr/>
        <p:txBody>
          <a:bodyPr/>
          <a:lstStyle/>
          <a:p>
            <a:fld id="{5DEC772B-4418-427B-8865-D525D3E25762}" type="datetimeFigureOut">
              <a:rPr lang="en-IN" smtClean="0"/>
              <a:t>19-04-2023</a:t>
            </a:fld>
            <a:endParaRPr lang="en-IN"/>
          </a:p>
        </p:txBody>
      </p:sp>
      <p:sp>
        <p:nvSpPr>
          <p:cNvPr id="5" name="Footer Placeholder 4">
            <a:extLst>
              <a:ext uri="{FF2B5EF4-FFF2-40B4-BE49-F238E27FC236}">
                <a16:creationId xmlns:a16="http://schemas.microsoft.com/office/drawing/2014/main" id="{528771A1-3E73-29A1-4E77-27154B58482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F4AF77D-2FB6-1905-384D-66548B0CBF97}"/>
              </a:ext>
            </a:extLst>
          </p:cNvPr>
          <p:cNvSpPr>
            <a:spLocks noGrp="1"/>
          </p:cNvSpPr>
          <p:nvPr>
            <p:ph type="sldNum" sz="quarter" idx="12"/>
          </p:nvPr>
        </p:nvSpPr>
        <p:spPr/>
        <p:txBody>
          <a:bodyPr/>
          <a:lstStyle/>
          <a:p>
            <a:fld id="{712BDACF-BA6B-4A61-82F3-DAA9C22BE14F}" type="slidenum">
              <a:rPr lang="en-IN" smtClean="0"/>
              <a:t>‹#›</a:t>
            </a:fld>
            <a:endParaRPr lang="en-IN"/>
          </a:p>
        </p:txBody>
      </p:sp>
    </p:spTree>
    <p:extLst>
      <p:ext uri="{BB962C8B-B14F-4D97-AF65-F5344CB8AC3E}">
        <p14:creationId xmlns:p14="http://schemas.microsoft.com/office/powerpoint/2010/main" val="424096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4B314-5316-CF5B-5307-8E69E4B845E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5C8246B-57F3-3621-99A8-7A8641AF86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44A4D8E-4641-9C00-BF45-A1C2D92D3414}"/>
              </a:ext>
            </a:extLst>
          </p:cNvPr>
          <p:cNvSpPr>
            <a:spLocks noGrp="1"/>
          </p:cNvSpPr>
          <p:nvPr>
            <p:ph type="dt" sz="half" idx="10"/>
          </p:nvPr>
        </p:nvSpPr>
        <p:spPr/>
        <p:txBody>
          <a:bodyPr/>
          <a:lstStyle/>
          <a:p>
            <a:fld id="{5DEC772B-4418-427B-8865-D525D3E25762}" type="datetimeFigureOut">
              <a:rPr lang="en-IN" smtClean="0"/>
              <a:t>19-04-2023</a:t>
            </a:fld>
            <a:endParaRPr lang="en-IN"/>
          </a:p>
        </p:txBody>
      </p:sp>
      <p:sp>
        <p:nvSpPr>
          <p:cNvPr id="5" name="Footer Placeholder 4">
            <a:extLst>
              <a:ext uri="{FF2B5EF4-FFF2-40B4-BE49-F238E27FC236}">
                <a16:creationId xmlns:a16="http://schemas.microsoft.com/office/drawing/2014/main" id="{8E59E7B3-CB11-C3ED-2310-525981E34B5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5CE965C-06D0-C260-7670-F8A4461F6316}"/>
              </a:ext>
            </a:extLst>
          </p:cNvPr>
          <p:cNvSpPr>
            <a:spLocks noGrp="1"/>
          </p:cNvSpPr>
          <p:nvPr>
            <p:ph type="sldNum" sz="quarter" idx="12"/>
          </p:nvPr>
        </p:nvSpPr>
        <p:spPr/>
        <p:txBody>
          <a:bodyPr/>
          <a:lstStyle/>
          <a:p>
            <a:fld id="{712BDACF-BA6B-4A61-82F3-DAA9C22BE14F}" type="slidenum">
              <a:rPr lang="en-IN" smtClean="0"/>
              <a:t>‹#›</a:t>
            </a:fld>
            <a:endParaRPr lang="en-IN"/>
          </a:p>
        </p:txBody>
      </p:sp>
    </p:spTree>
    <p:extLst>
      <p:ext uri="{BB962C8B-B14F-4D97-AF65-F5344CB8AC3E}">
        <p14:creationId xmlns:p14="http://schemas.microsoft.com/office/powerpoint/2010/main" val="2586797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A8A20-5FD6-CEF1-B539-4E7B49AE10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058E6CD-3072-3E17-E2D9-C269FAAD3B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7FEA9E-B3FB-9FE7-9D58-5F8883278F55}"/>
              </a:ext>
            </a:extLst>
          </p:cNvPr>
          <p:cNvSpPr>
            <a:spLocks noGrp="1"/>
          </p:cNvSpPr>
          <p:nvPr>
            <p:ph type="dt" sz="half" idx="10"/>
          </p:nvPr>
        </p:nvSpPr>
        <p:spPr/>
        <p:txBody>
          <a:bodyPr/>
          <a:lstStyle/>
          <a:p>
            <a:fld id="{5DEC772B-4418-427B-8865-D525D3E25762}" type="datetimeFigureOut">
              <a:rPr lang="en-IN" smtClean="0"/>
              <a:t>19-04-2023</a:t>
            </a:fld>
            <a:endParaRPr lang="en-IN"/>
          </a:p>
        </p:txBody>
      </p:sp>
      <p:sp>
        <p:nvSpPr>
          <p:cNvPr id="5" name="Footer Placeholder 4">
            <a:extLst>
              <a:ext uri="{FF2B5EF4-FFF2-40B4-BE49-F238E27FC236}">
                <a16:creationId xmlns:a16="http://schemas.microsoft.com/office/drawing/2014/main" id="{A8A61A2D-F0DE-AEA7-0560-9DF4C712D8D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6D999B7-CCAE-D76D-A777-5C6213555C76}"/>
              </a:ext>
            </a:extLst>
          </p:cNvPr>
          <p:cNvSpPr>
            <a:spLocks noGrp="1"/>
          </p:cNvSpPr>
          <p:nvPr>
            <p:ph type="sldNum" sz="quarter" idx="12"/>
          </p:nvPr>
        </p:nvSpPr>
        <p:spPr/>
        <p:txBody>
          <a:bodyPr/>
          <a:lstStyle/>
          <a:p>
            <a:fld id="{712BDACF-BA6B-4A61-82F3-DAA9C22BE14F}" type="slidenum">
              <a:rPr lang="en-IN" smtClean="0"/>
              <a:t>‹#›</a:t>
            </a:fld>
            <a:endParaRPr lang="en-IN"/>
          </a:p>
        </p:txBody>
      </p:sp>
    </p:spTree>
    <p:extLst>
      <p:ext uri="{BB962C8B-B14F-4D97-AF65-F5344CB8AC3E}">
        <p14:creationId xmlns:p14="http://schemas.microsoft.com/office/powerpoint/2010/main" val="2394472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499AC-CF29-1402-0B54-BA9C93EABDF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4792F40-695B-0D2F-7359-3231779CCA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4790A65-6408-A100-F08F-442593E095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CA6B9294-32F6-4C2F-76E8-A8EAC6BF04FA}"/>
              </a:ext>
            </a:extLst>
          </p:cNvPr>
          <p:cNvSpPr>
            <a:spLocks noGrp="1"/>
          </p:cNvSpPr>
          <p:nvPr>
            <p:ph type="dt" sz="half" idx="10"/>
          </p:nvPr>
        </p:nvSpPr>
        <p:spPr/>
        <p:txBody>
          <a:bodyPr/>
          <a:lstStyle/>
          <a:p>
            <a:fld id="{5DEC772B-4418-427B-8865-D525D3E25762}" type="datetimeFigureOut">
              <a:rPr lang="en-IN" smtClean="0"/>
              <a:t>19-04-2023</a:t>
            </a:fld>
            <a:endParaRPr lang="en-IN"/>
          </a:p>
        </p:txBody>
      </p:sp>
      <p:sp>
        <p:nvSpPr>
          <p:cNvPr id="6" name="Footer Placeholder 5">
            <a:extLst>
              <a:ext uri="{FF2B5EF4-FFF2-40B4-BE49-F238E27FC236}">
                <a16:creationId xmlns:a16="http://schemas.microsoft.com/office/drawing/2014/main" id="{0356056C-4592-9EC2-7B5F-D5741F21360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1BCC2E3-7C1F-00CA-8FAF-628289751CB1}"/>
              </a:ext>
            </a:extLst>
          </p:cNvPr>
          <p:cNvSpPr>
            <a:spLocks noGrp="1"/>
          </p:cNvSpPr>
          <p:nvPr>
            <p:ph type="sldNum" sz="quarter" idx="12"/>
          </p:nvPr>
        </p:nvSpPr>
        <p:spPr/>
        <p:txBody>
          <a:bodyPr/>
          <a:lstStyle/>
          <a:p>
            <a:fld id="{712BDACF-BA6B-4A61-82F3-DAA9C22BE14F}" type="slidenum">
              <a:rPr lang="en-IN" smtClean="0"/>
              <a:t>‹#›</a:t>
            </a:fld>
            <a:endParaRPr lang="en-IN"/>
          </a:p>
        </p:txBody>
      </p:sp>
    </p:spTree>
    <p:extLst>
      <p:ext uri="{BB962C8B-B14F-4D97-AF65-F5344CB8AC3E}">
        <p14:creationId xmlns:p14="http://schemas.microsoft.com/office/powerpoint/2010/main" val="4043817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D28C-CFC9-6769-E04C-6100A857E99F}"/>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EAF4A24-FE17-8944-B5B7-E9431C271E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4D2A68-FDB4-E392-E0C8-DA30BA53F2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9B1408A-C7DF-001E-0E4E-C7C03E1871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2F522-075E-88DB-AC27-7CE16FF160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1867656-0F7A-8450-626F-A17FD47ED280}"/>
              </a:ext>
            </a:extLst>
          </p:cNvPr>
          <p:cNvSpPr>
            <a:spLocks noGrp="1"/>
          </p:cNvSpPr>
          <p:nvPr>
            <p:ph type="dt" sz="half" idx="10"/>
          </p:nvPr>
        </p:nvSpPr>
        <p:spPr/>
        <p:txBody>
          <a:bodyPr/>
          <a:lstStyle/>
          <a:p>
            <a:fld id="{5DEC772B-4418-427B-8865-D525D3E25762}" type="datetimeFigureOut">
              <a:rPr lang="en-IN" smtClean="0"/>
              <a:t>19-04-2023</a:t>
            </a:fld>
            <a:endParaRPr lang="en-IN"/>
          </a:p>
        </p:txBody>
      </p:sp>
      <p:sp>
        <p:nvSpPr>
          <p:cNvPr id="8" name="Footer Placeholder 7">
            <a:extLst>
              <a:ext uri="{FF2B5EF4-FFF2-40B4-BE49-F238E27FC236}">
                <a16:creationId xmlns:a16="http://schemas.microsoft.com/office/drawing/2014/main" id="{EEAA89D8-7FE6-CAD0-B146-A3D49A84344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C7646FBC-C45D-E2A9-E77F-4FB9F190EBDB}"/>
              </a:ext>
            </a:extLst>
          </p:cNvPr>
          <p:cNvSpPr>
            <a:spLocks noGrp="1"/>
          </p:cNvSpPr>
          <p:nvPr>
            <p:ph type="sldNum" sz="quarter" idx="12"/>
          </p:nvPr>
        </p:nvSpPr>
        <p:spPr/>
        <p:txBody>
          <a:bodyPr/>
          <a:lstStyle/>
          <a:p>
            <a:fld id="{712BDACF-BA6B-4A61-82F3-DAA9C22BE14F}" type="slidenum">
              <a:rPr lang="en-IN" smtClean="0"/>
              <a:t>‹#›</a:t>
            </a:fld>
            <a:endParaRPr lang="en-IN"/>
          </a:p>
        </p:txBody>
      </p:sp>
    </p:spTree>
    <p:extLst>
      <p:ext uri="{BB962C8B-B14F-4D97-AF65-F5344CB8AC3E}">
        <p14:creationId xmlns:p14="http://schemas.microsoft.com/office/powerpoint/2010/main" val="3493312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7DF3B-C39D-8F4D-E1E6-CBAD76B4849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9169BE4-3F98-614E-E55E-C1524E52CA9D}"/>
              </a:ext>
            </a:extLst>
          </p:cNvPr>
          <p:cNvSpPr>
            <a:spLocks noGrp="1"/>
          </p:cNvSpPr>
          <p:nvPr>
            <p:ph type="dt" sz="half" idx="10"/>
          </p:nvPr>
        </p:nvSpPr>
        <p:spPr/>
        <p:txBody>
          <a:bodyPr/>
          <a:lstStyle/>
          <a:p>
            <a:fld id="{5DEC772B-4418-427B-8865-D525D3E25762}" type="datetimeFigureOut">
              <a:rPr lang="en-IN" smtClean="0"/>
              <a:t>19-04-2023</a:t>
            </a:fld>
            <a:endParaRPr lang="en-IN"/>
          </a:p>
        </p:txBody>
      </p:sp>
      <p:sp>
        <p:nvSpPr>
          <p:cNvPr id="4" name="Footer Placeholder 3">
            <a:extLst>
              <a:ext uri="{FF2B5EF4-FFF2-40B4-BE49-F238E27FC236}">
                <a16:creationId xmlns:a16="http://schemas.microsoft.com/office/drawing/2014/main" id="{329AAA4D-8AC3-0ED0-6DA2-D1C61EF53F2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4A187E44-3D40-FF69-1553-527584E19F93}"/>
              </a:ext>
            </a:extLst>
          </p:cNvPr>
          <p:cNvSpPr>
            <a:spLocks noGrp="1"/>
          </p:cNvSpPr>
          <p:nvPr>
            <p:ph type="sldNum" sz="quarter" idx="12"/>
          </p:nvPr>
        </p:nvSpPr>
        <p:spPr/>
        <p:txBody>
          <a:bodyPr/>
          <a:lstStyle/>
          <a:p>
            <a:fld id="{712BDACF-BA6B-4A61-82F3-DAA9C22BE14F}" type="slidenum">
              <a:rPr lang="en-IN" smtClean="0"/>
              <a:t>‹#›</a:t>
            </a:fld>
            <a:endParaRPr lang="en-IN"/>
          </a:p>
        </p:txBody>
      </p:sp>
    </p:spTree>
    <p:extLst>
      <p:ext uri="{BB962C8B-B14F-4D97-AF65-F5344CB8AC3E}">
        <p14:creationId xmlns:p14="http://schemas.microsoft.com/office/powerpoint/2010/main" val="410568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36F75F-FAE0-36D2-4A18-F18CE40AEB4B}"/>
              </a:ext>
            </a:extLst>
          </p:cNvPr>
          <p:cNvSpPr>
            <a:spLocks noGrp="1"/>
          </p:cNvSpPr>
          <p:nvPr>
            <p:ph type="dt" sz="half" idx="10"/>
          </p:nvPr>
        </p:nvSpPr>
        <p:spPr/>
        <p:txBody>
          <a:bodyPr/>
          <a:lstStyle/>
          <a:p>
            <a:fld id="{5DEC772B-4418-427B-8865-D525D3E25762}" type="datetimeFigureOut">
              <a:rPr lang="en-IN" smtClean="0"/>
              <a:t>19-04-2023</a:t>
            </a:fld>
            <a:endParaRPr lang="en-IN"/>
          </a:p>
        </p:txBody>
      </p:sp>
      <p:sp>
        <p:nvSpPr>
          <p:cNvPr id="3" name="Footer Placeholder 2">
            <a:extLst>
              <a:ext uri="{FF2B5EF4-FFF2-40B4-BE49-F238E27FC236}">
                <a16:creationId xmlns:a16="http://schemas.microsoft.com/office/drawing/2014/main" id="{D893AFA8-2BCA-D483-838C-03F301DC6517}"/>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9AC06D29-225D-3D5B-C7BE-56D6CDF90E84}"/>
              </a:ext>
            </a:extLst>
          </p:cNvPr>
          <p:cNvSpPr>
            <a:spLocks noGrp="1"/>
          </p:cNvSpPr>
          <p:nvPr>
            <p:ph type="sldNum" sz="quarter" idx="12"/>
          </p:nvPr>
        </p:nvSpPr>
        <p:spPr/>
        <p:txBody>
          <a:bodyPr/>
          <a:lstStyle/>
          <a:p>
            <a:fld id="{712BDACF-BA6B-4A61-82F3-DAA9C22BE14F}" type="slidenum">
              <a:rPr lang="en-IN" smtClean="0"/>
              <a:t>‹#›</a:t>
            </a:fld>
            <a:endParaRPr lang="en-IN"/>
          </a:p>
        </p:txBody>
      </p:sp>
    </p:spTree>
    <p:extLst>
      <p:ext uri="{BB962C8B-B14F-4D97-AF65-F5344CB8AC3E}">
        <p14:creationId xmlns:p14="http://schemas.microsoft.com/office/powerpoint/2010/main" val="2081660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7D99C-ADBD-EF2D-D193-A5B07495DE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5B4A166D-9761-D7B6-15C6-799D3513C3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C5148F0-C9B8-41DD-456B-FFC41EA7D5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4F816B-7FE7-D2C1-CC5C-E3B8780DBC6C}"/>
              </a:ext>
            </a:extLst>
          </p:cNvPr>
          <p:cNvSpPr>
            <a:spLocks noGrp="1"/>
          </p:cNvSpPr>
          <p:nvPr>
            <p:ph type="dt" sz="half" idx="10"/>
          </p:nvPr>
        </p:nvSpPr>
        <p:spPr/>
        <p:txBody>
          <a:bodyPr/>
          <a:lstStyle/>
          <a:p>
            <a:fld id="{5DEC772B-4418-427B-8865-D525D3E25762}" type="datetimeFigureOut">
              <a:rPr lang="en-IN" smtClean="0"/>
              <a:t>19-04-2023</a:t>
            </a:fld>
            <a:endParaRPr lang="en-IN"/>
          </a:p>
        </p:txBody>
      </p:sp>
      <p:sp>
        <p:nvSpPr>
          <p:cNvPr id="6" name="Footer Placeholder 5">
            <a:extLst>
              <a:ext uri="{FF2B5EF4-FFF2-40B4-BE49-F238E27FC236}">
                <a16:creationId xmlns:a16="http://schemas.microsoft.com/office/drawing/2014/main" id="{39980330-FBB6-F831-9B60-5C28AE93F3C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9B4A2FB-B437-4D41-ACB3-BAC2AC22860C}"/>
              </a:ext>
            </a:extLst>
          </p:cNvPr>
          <p:cNvSpPr>
            <a:spLocks noGrp="1"/>
          </p:cNvSpPr>
          <p:nvPr>
            <p:ph type="sldNum" sz="quarter" idx="12"/>
          </p:nvPr>
        </p:nvSpPr>
        <p:spPr/>
        <p:txBody>
          <a:bodyPr/>
          <a:lstStyle/>
          <a:p>
            <a:fld id="{712BDACF-BA6B-4A61-82F3-DAA9C22BE14F}" type="slidenum">
              <a:rPr lang="en-IN" smtClean="0"/>
              <a:t>‹#›</a:t>
            </a:fld>
            <a:endParaRPr lang="en-IN"/>
          </a:p>
        </p:txBody>
      </p:sp>
    </p:spTree>
    <p:extLst>
      <p:ext uri="{BB962C8B-B14F-4D97-AF65-F5344CB8AC3E}">
        <p14:creationId xmlns:p14="http://schemas.microsoft.com/office/powerpoint/2010/main" val="2009702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BCF5C-EC51-0396-B337-043C98BCAD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9C575A2-96CE-8D23-419B-FB5249C6A4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DA96DE10-3668-6D0E-0F19-31804AA45B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4349D3-9356-ABC9-9D71-6A7C3C97BCD0}"/>
              </a:ext>
            </a:extLst>
          </p:cNvPr>
          <p:cNvSpPr>
            <a:spLocks noGrp="1"/>
          </p:cNvSpPr>
          <p:nvPr>
            <p:ph type="dt" sz="half" idx="10"/>
          </p:nvPr>
        </p:nvSpPr>
        <p:spPr/>
        <p:txBody>
          <a:bodyPr/>
          <a:lstStyle/>
          <a:p>
            <a:fld id="{5DEC772B-4418-427B-8865-D525D3E25762}" type="datetimeFigureOut">
              <a:rPr lang="en-IN" smtClean="0"/>
              <a:t>19-04-2023</a:t>
            </a:fld>
            <a:endParaRPr lang="en-IN"/>
          </a:p>
        </p:txBody>
      </p:sp>
      <p:sp>
        <p:nvSpPr>
          <p:cNvPr id="6" name="Footer Placeholder 5">
            <a:extLst>
              <a:ext uri="{FF2B5EF4-FFF2-40B4-BE49-F238E27FC236}">
                <a16:creationId xmlns:a16="http://schemas.microsoft.com/office/drawing/2014/main" id="{B6F9EE4D-3260-F572-E9B1-8E995CB5D4F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E1B91CA-4E70-F8D3-348F-03F080439528}"/>
              </a:ext>
            </a:extLst>
          </p:cNvPr>
          <p:cNvSpPr>
            <a:spLocks noGrp="1"/>
          </p:cNvSpPr>
          <p:nvPr>
            <p:ph type="sldNum" sz="quarter" idx="12"/>
          </p:nvPr>
        </p:nvSpPr>
        <p:spPr/>
        <p:txBody>
          <a:bodyPr/>
          <a:lstStyle/>
          <a:p>
            <a:fld id="{712BDACF-BA6B-4A61-82F3-DAA9C22BE14F}" type="slidenum">
              <a:rPr lang="en-IN" smtClean="0"/>
              <a:t>‹#›</a:t>
            </a:fld>
            <a:endParaRPr lang="en-IN"/>
          </a:p>
        </p:txBody>
      </p:sp>
    </p:spTree>
    <p:extLst>
      <p:ext uri="{BB962C8B-B14F-4D97-AF65-F5344CB8AC3E}">
        <p14:creationId xmlns:p14="http://schemas.microsoft.com/office/powerpoint/2010/main" val="1946700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EF1ACC-8123-4B29-1CC9-97E2BB0335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F4BCBC7-E304-BE8F-F012-65E4BAD1F3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B81BF7A-FC86-EBE5-F2A9-E59368B266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C772B-4418-427B-8865-D525D3E25762}" type="datetimeFigureOut">
              <a:rPr lang="en-IN" smtClean="0"/>
              <a:t>19-04-2023</a:t>
            </a:fld>
            <a:endParaRPr lang="en-IN"/>
          </a:p>
        </p:txBody>
      </p:sp>
      <p:sp>
        <p:nvSpPr>
          <p:cNvPr id="5" name="Footer Placeholder 4">
            <a:extLst>
              <a:ext uri="{FF2B5EF4-FFF2-40B4-BE49-F238E27FC236}">
                <a16:creationId xmlns:a16="http://schemas.microsoft.com/office/drawing/2014/main" id="{6DA0245E-7350-23D4-6ACE-EBC927D43D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9A35D518-0654-CB8B-02D0-DBC4115A26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2BDACF-BA6B-4A61-82F3-DAA9C22BE14F}" type="slidenum">
              <a:rPr lang="en-IN" smtClean="0"/>
              <a:t>‹#›</a:t>
            </a:fld>
            <a:endParaRPr lang="en-IN"/>
          </a:p>
        </p:txBody>
      </p:sp>
    </p:spTree>
    <p:extLst>
      <p:ext uri="{BB962C8B-B14F-4D97-AF65-F5344CB8AC3E}">
        <p14:creationId xmlns:p14="http://schemas.microsoft.com/office/powerpoint/2010/main" val="1916618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2343" y="381001"/>
            <a:ext cx="9985828" cy="523220"/>
          </a:xfrm>
          <a:prstGeom prst="rect">
            <a:avLst/>
          </a:prstGeom>
          <a:noFill/>
        </p:spPr>
        <p:txBody>
          <a:bodyPr wrap="square" rtlCol="0">
            <a:spAutoFit/>
          </a:bodyPr>
          <a:lstStyle/>
          <a:p>
            <a:r>
              <a:rPr lang="en-US" sz="2800" dirty="0">
                <a:latin typeface="Book Antiqua" panose="02040602050305030304" pitchFamily="18" charset="0"/>
              </a:rPr>
              <a:t>RUNGTA COLLEGE OF DENTAL SCIENCES &amp; RESEARCH </a:t>
            </a:r>
          </a:p>
        </p:txBody>
      </p:sp>
      <p:sp>
        <p:nvSpPr>
          <p:cNvPr id="4" name="TextBox 3"/>
          <p:cNvSpPr txBox="1"/>
          <p:nvPr/>
        </p:nvSpPr>
        <p:spPr>
          <a:xfrm>
            <a:off x="145142" y="2467428"/>
            <a:ext cx="5551714" cy="954107"/>
          </a:xfrm>
          <a:prstGeom prst="rect">
            <a:avLst/>
          </a:prstGeom>
          <a:noFill/>
        </p:spPr>
        <p:txBody>
          <a:bodyPr wrap="square" rtlCol="0">
            <a:spAutoFit/>
          </a:bodyPr>
          <a:lstStyle/>
          <a:p>
            <a:r>
              <a:rPr lang="en-US" sz="2800" dirty="0">
                <a:latin typeface="Book Antiqua" panose="02040602050305030304" pitchFamily="18" charset="0"/>
              </a:rPr>
              <a:t>TITLE OF THE TOPIC:ENDO-PERIO LESION </a:t>
            </a:r>
          </a:p>
        </p:txBody>
      </p:sp>
      <p:sp>
        <p:nvSpPr>
          <p:cNvPr id="6" name="TextBox 5"/>
          <p:cNvSpPr txBox="1"/>
          <p:nvPr/>
        </p:nvSpPr>
        <p:spPr>
          <a:xfrm>
            <a:off x="203200" y="5715000"/>
            <a:ext cx="11393714" cy="954107"/>
          </a:xfrm>
          <a:prstGeom prst="rect">
            <a:avLst/>
          </a:prstGeom>
          <a:noFill/>
        </p:spPr>
        <p:txBody>
          <a:bodyPr wrap="square" rtlCol="0">
            <a:spAutoFit/>
          </a:bodyPr>
          <a:lstStyle/>
          <a:p>
            <a:pPr algn="ctr"/>
            <a:r>
              <a:rPr lang="en-US" sz="2800" dirty="0">
                <a:latin typeface="Book Antiqua" panose="02040602050305030304" pitchFamily="18" charset="0"/>
              </a:rPr>
              <a:t>DEPARTMENT OF CONSERVATIVE DENTISTRY AND ENDODONTICS </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81" r="15781"/>
          <a:stretch/>
        </p:blipFill>
        <p:spPr>
          <a:xfrm>
            <a:off x="0" y="-14515"/>
            <a:ext cx="1857828" cy="2114550"/>
          </a:xfrm>
          <a:prstGeom prst="rect">
            <a:avLst/>
          </a:prstGeom>
        </p:spPr>
      </p:pic>
      <p:sp>
        <p:nvSpPr>
          <p:cNvPr id="2" name="Slide Number Placeholder 1"/>
          <p:cNvSpPr>
            <a:spLocks noGrp="1"/>
          </p:cNvSpPr>
          <p:nvPr>
            <p:ph type="sldNum" sz="quarter" idx="12"/>
          </p:nvPr>
        </p:nvSpPr>
        <p:spPr/>
        <p:txBody>
          <a:bodyPr/>
          <a:lstStyle/>
          <a:p>
            <a:fld id="{72795863-2509-495E-A4D3-2D1EB08AA326}" type="slidenum">
              <a:rPr lang="en-US" smtClean="0"/>
              <a:t>1</a:t>
            </a:fld>
            <a:endParaRPr lang="en-US" dirty="0"/>
          </a:p>
        </p:txBody>
      </p:sp>
    </p:spTree>
    <p:extLst>
      <p:ext uri="{BB962C8B-B14F-4D97-AF65-F5344CB8AC3E}">
        <p14:creationId xmlns:p14="http://schemas.microsoft.com/office/powerpoint/2010/main" val="2340653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2800">
                <a:latin typeface="Times New Roman" panose="02020603050405020304" charset="0"/>
                <a:cs typeface="Times New Roman" panose="02020603050405020304" charset="0"/>
              </a:rPr>
              <a:t>TREATMENT</a:t>
            </a:r>
          </a:p>
        </p:txBody>
      </p:sp>
      <p:sp>
        <p:nvSpPr>
          <p:cNvPr id="3" name="Content Placeholder 2"/>
          <p:cNvSpPr>
            <a:spLocks noGrp="1"/>
          </p:cNvSpPr>
          <p:nvPr>
            <p:ph idx="1"/>
          </p:nvPr>
        </p:nvSpPr>
        <p:spPr/>
        <p:txBody>
          <a:bodyPr/>
          <a:lstStyle/>
          <a:p>
            <a:pPr>
              <a:lnSpc>
                <a:spcPct val="150000"/>
              </a:lnSpc>
            </a:pPr>
            <a:r>
              <a:rPr lang="en-IN" altLang="en-US" sz="2400">
                <a:latin typeface="Times New Roman" panose="02020603050405020304" charset="0"/>
                <a:cs typeface="Times New Roman" panose="02020603050405020304" charset="0"/>
                <a:sym typeface="+mn-ea"/>
              </a:rPr>
              <a:t>C</a:t>
            </a:r>
            <a:r>
              <a:rPr lang="en-US" sz="2400">
                <a:latin typeface="Times New Roman" panose="02020603050405020304" charset="0"/>
                <a:cs typeface="Times New Roman" panose="02020603050405020304" charset="0"/>
                <a:sym typeface="+mn-ea"/>
              </a:rPr>
              <a:t>omplete resol</a:t>
            </a:r>
            <a:r>
              <a:rPr lang="en-IN" altLang="en-US" sz="2400">
                <a:latin typeface="Times New Roman" panose="02020603050405020304" charset="0"/>
                <a:cs typeface="Times New Roman" panose="02020603050405020304" charset="0"/>
                <a:sym typeface="+mn-ea"/>
              </a:rPr>
              <a:t>u</a:t>
            </a:r>
            <a:r>
              <a:rPr lang="en-US" sz="2400">
                <a:latin typeface="Times New Roman" panose="02020603050405020304" charset="0"/>
                <a:cs typeface="Times New Roman" panose="02020603050405020304" charset="0"/>
                <a:sym typeface="+mn-ea"/>
              </a:rPr>
              <a:t>tion is usually anticipated after nonsurgical endodontic therapy, without any periodontal treatmen</a:t>
            </a:r>
            <a:r>
              <a:rPr lang="en-IN" altLang="en-US" sz="2400">
                <a:latin typeface="Times New Roman" panose="02020603050405020304" charset="0"/>
                <a:cs typeface="Times New Roman" panose="02020603050405020304" charset="0"/>
                <a:sym typeface="+mn-ea"/>
              </a:rPr>
              <a:t>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pic>
        <p:nvPicPr>
          <p:cNvPr id="5" name="Content Placeholder 4" descr="Capture"/>
          <p:cNvPicPr>
            <a:picLocks noGrp="1" noChangeAspect="1"/>
          </p:cNvPicPr>
          <p:nvPr>
            <p:ph sz="half" idx="1"/>
          </p:nvPr>
        </p:nvPicPr>
        <p:blipFill>
          <a:blip r:embed="rId2"/>
          <a:stretch>
            <a:fillRect/>
          </a:stretch>
        </p:blipFill>
        <p:spPr>
          <a:xfrm>
            <a:off x="1998571" y="2033500"/>
            <a:ext cx="3543482" cy="3403775"/>
          </a:xfrm>
          <a:prstGeom prst="rect">
            <a:avLst/>
          </a:prstGeom>
        </p:spPr>
      </p:pic>
      <p:pic>
        <p:nvPicPr>
          <p:cNvPr id="7" name="Content Placeholder 6" descr="Capture"/>
          <p:cNvPicPr>
            <a:picLocks noGrp="1" noChangeAspect="1"/>
          </p:cNvPicPr>
          <p:nvPr>
            <p:ph sz="half" idx="2"/>
          </p:nvPr>
        </p:nvPicPr>
        <p:blipFill>
          <a:blip r:embed="rId3"/>
          <a:stretch>
            <a:fillRect/>
          </a:stretch>
        </p:blipFill>
        <p:spPr>
          <a:xfrm>
            <a:off x="6922994" y="3036852"/>
            <a:ext cx="3626036" cy="140342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4" name="Content Placeholder 3" descr="Capture"/>
          <p:cNvPicPr>
            <a:picLocks noGrp="1" noChangeAspect="1"/>
          </p:cNvPicPr>
          <p:nvPr>
            <p:ph sz="half" idx="1"/>
          </p:nvPr>
        </p:nvPicPr>
        <p:blipFill>
          <a:blip r:embed="rId2"/>
          <a:stretch>
            <a:fillRect/>
          </a:stretch>
        </p:blipFill>
        <p:spPr>
          <a:xfrm>
            <a:off x="2086582" y="2011363"/>
            <a:ext cx="3367461" cy="3448050"/>
          </a:xfrm>
          <a:prstGeom prst="rect">
            <a:avLst/>
          </a:prstGeom>
        </p:spPr>
      </p:pic>
      <p:pic>
        <p:nvPicPr>
          <p:cNvPr id="5" name="Content Placeholder 4" descr="Capture"/>
          <p:cNvPicPr>
            <a:picLocks noGrp="1" noChangeAspect="1"/>
          </p:cNvPicPr>
          <p:nvPr>
            <p:ph sz="half" idx="2"/>
          </p:nvPr>
        </p:nvPicPr>
        <p:blipFill>
          <a:blip r:embed="rId3"/>
          <a:stretch>
            <a:fillRect/>
          </a:stretch>
        </p:blipFill>
        <p:spPr>
          <a:xfrm>
            <a:off x="6281240" y="2472176"/>
            <a:ext cx="3222450" cy="21971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normAutofit/>
          </a:bodyPr>
          <a:lstStyle/>
          <a:p>
            <a:pPr>
              <a:lnSpc>
                <a:spcPct val="120000"/>
              </a:lnSpc>
              <a:buFont typeface="Arial" panose="020B0604020202020204" pitchFamily="34" charset="0"/>
              <a:buChar char="•"/>
            </a:pPr>
            <a:r>
              <a:rPr lang="en-US" sz="2400" dirty="0">
                <a:latin typeface="Times New Roman" panose="02020603050405020304" charset="0"/>
                <a:cs typeface="Times New Roman" panose="02020603050405020304" charset="0"/>
                <a:sym typeface="+mn-ea"/>
              </a:rPr>
              <a:t>Primary endodontic diseases usually heal following root canal therapy. The sinus tract extending into the-gingival </a:t>
            </a:r>
            <a:r>
              <a:rPr lang="en-US" sz="2400" dirty="0" err="1">
                <a:latin typeface="Times New Roman" panose="02020603050405020304" charset="0"/>
                <a:cs typeface="Times New Roman" panose="02020603050405020304" charset="0"/>
                <a:sym typeface="+mn-ea"/>
              </a:rPr>
              <a:t>sulcus</a:t>
            </a:r>
            <a:r>
              <a:rPr lang="en-US" sz="2400" dirty="0">
                <a:latin typeface="Times New Roman" panose="02020603050405020304" charset="0"/>
                <a:cs typeface="Times New Roman" panose="02020603050405020304" charset="0"/>
                <a:sym typeface="+mn-ea"/>
              </a:rPr>
              <a:t> or </a:t>
            </a:r>
            <a:r>
              <a:rPr lang="en-US" sz="2400" dirty="0" err="1">
                <a:latin typeface="Times New Roman" panose="02020603050405020304" charset="0"/>
                <a:cs typeface="Times New Roman" panose="02020603050405020304" charset="0"/>
                <a:sym typeface="+mn-ea"/>
              </a:rPr>
              <a:t>furcation</a:t>
            </a:r>
            <a:r>
              <a:rPr lang="en-US" sz="2400" dirty="0">
                <a:latin typeface="Times New Roman" panose="02020603050405020304" charset="0"/>
                <a:cs typeface="Times New Roman" panose="02020603050405020304" charset="0"/>
                <a:sym typeface="+mn-ea"/>
              </a:rPr>
              <a:t> area disappears at an early stage once the necrotic pulp has been removed and the root canals are well sealed.</a:t>
            </a:r>
            <a:endParaRPr lang="en-US" sz="2400" dirty="0">
              <a:latin typeface="Times New Roman" panose="02020603050405020304" charset="0"/>
              <a:cs typeface="Times New Roman" panose="02020603050405020304" charset="0"/>
            </a:endParaRPr>
          </a:p>
          <a:p>
            <a:pPr>
              <a:lnSpc>
                <a:spcPct val="120000"/>
              </a:lnSpc>
              <a:buFont typeface="Arial" panose="020B0604020202020204" pitchFamily="34" charset="0"/>
              <a:buChar char="•"/>
            </a:pPr>
            <a:r>
              <a:rPr lang="en-US" sz="2400" dirty="0">
                <a:latin typeface="Times New Roman" panose="02020603050405020304" charset="0"/>
                <a:cs typeface="Times New Roman" panose="02020603050405020304" charset="0"/>
                <a:sym typeface="+mn-ea"/>
              </a:rPr>
              <a:t>It is important to recognize that failure of any periodontal treatment will occur when the presence of a necrotic pulp has not been diagnosed and endodontic treatment has not followed.</a:t>
            </a:r>
          </a:p>
          <a:p>
            <a:pPr>
              <a:lnSpc>
                <a:spcPct val="120000"/>
              </a:lnSpc>
              <a:buFont typeface="Arial" panose="020B0604020202020204" pitchFamily="34" charset="0"/>
              <a:buChar char="•"/>
            </a:pPr>
            <a:r>
              <a:rPr lang="en-IN" altLang="en-US" sz="2400" dirty="0">
                <a:latin typeface="Times New Roman" panose="02020603050405020304" charset="0"/>
                <a:cs typeface="Times New Roman" panose="02020603050405020304" charset="0"/>
                <a:sym typeface="+mn-ea"/>
              </a:rPr>
              <a:t>Prognosis :</a:t>
            </a:r>
            <a:r>
              <a:rPr lang="en-US" sz="2400" dirty="0">
                <a:latin typeface="Times New Roman" panose="02020603050405020304" charset="0"/>
                <a:cs typeface="Times New Roman" panose="02020603050405020304" charset="0"/>
                <a:sym typeface="+mn-ea"/>
              </a:rPr>
              <a:t>Excellent.</a:t>
            </a:r>
            <a:endParaRPr lang="en-US" sz="2400" dirty="0">
              <a:latin typeface="Times New Roman" panose="02020603050405020304" charset="0"/>
              <a:cs typeface="Times New Roman" panose="02020603050405020304" charset="0"/>
            </a:endParaRPr>
          </a:p>
          <a:p>
            <a:pPr>
              <a:lnSpc>
                <a:spcPct val="120000"/>
              </a:lnSpc>
              <a:buFont typeface="Arial" panose="020B0604020202020204" pitchFamily="34" charset="0"/>
              <a:buChar char="•"/>
            </a:pPr>
            <a:endParaRPr lang="en-IN" sz="2400" dirty="0">
              <a:latin typeface="Times New Roman" panose="02020603050405020304" charset="0"/>
              <a:cs typeface="Times New Roman" panose="02020603050405020304" charset="0"/>
            </a:endParaRPr>
          </a:p>
          <a:p>
            <a:pPr>
              <a:buFont typeface="Arial" panose="020B0604020202020204" pitchFamily="34" charset="0"/>
              <a:buChar char="•"/>
            </a:pPr>
            <a:endParaRPr lang="en-US" sz="2400">
              <a:latin typeface="Times New Roman" panose="02020603050405020304" charset="0"/>
              <a:cs typeface="Times New Roman" panose="0202060305040502030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2800" b="1">
                <a:latin typeface="Times New Roman" panose="02020603050405020304" charset="0"/>
                <a:cs typeface="Times New Roman" panose="02020603050405020304" charset="0"/>
              </a:rPr>
              <a:t>PRIMARY PERIODONTAL LESION</a:t>
            </a:r>
          </a:p>
        </p:txBody>
      </p:sp>
      <p:sp>
        <p:nvSpPr>
          <p:cNvPr id="3" name="Content Placeholder 2"/>
          <p:cNvSpPr>
            <a:spLocks noGrp="1"/>
          </p:cNvSpPr>
          <p:nvPr>
            <p:ph idx="1"/>
          </p:nvPr>
        </p:nvSpPr>
        <p:spPr/>
        <p:txBody>
          <a:bodyPr>
            <a:normAutofit/>
          </a:bodyPr>
          <a:lstStyle/>
          <a:p>
            <a:pPr>
              <a:lnSpc>
                <a:spcPct val="150000"/>
              </a:lnSpc>
            </a:pPr>
            <a:r>
              <a:rPr lang="en-US" sz="2400">
                <a:latin typeface="Times New Roman" panose="02020603050405020304" charset="0"/>
                <a:cs typeface="Times New Roman" panose="02020603050405020304" charset="0"/>
                <a:sym typeface="+mn-ea"/>
              </a:rPr>
              <a:t>Periodontal disease has a progressive nature.</a:t>
            </a:r>
            <a:endParaRPr lang="en-US" sz="2400">
              <a:latin typeface="Times New Roman" panose="02020603050405020304" charset="0"/>
              <a:cs typeface="Times New Roman" panose="02020603050405020304" charset="0"/>
            </a:endParaRPr>
          </a:p>
          <a:p>
            <a:pPr>
              <a:lnSpc>
                <a:spcPct val="150000"/>
              </a:lnSpc>
            </a:pPr>
            <a:r>
              <a:rPr lang="en-US" sz="2400">
                <a:latin typeface="Times New Roman" panose="02020603050405020304" charset="0"/>
                <a:cs typeface="Times New Roman" panose="02020603050405020304" charset="0"/>
                <a:sym typeface="+mn-ea"/>
              </a:rPr>
              <a:t> It begins in the sulcus and migrates to the apex as deposits of plaque and calculus produce inflammation, causing loss of surrounding alveolar bone and supporting periodontal soft tissues. </a:t>
            </a:r>
            <a:endParaRPr lang="en-US" sz="2400">
              <a:latin typeface="Times New Roman" panose="02020603050405020304" charset="0"/>
              <a:cs typeface="Times New Roman" panose="02020603050405020304" charset="0"/>
            </a:endParaRPr>
          </a:p>
          <a:p>
            <a:pPr>
              <a:lnSpc>
                <a:spcPct val="150000"/>
              </a:lnSpc>
            </a:pPr>
            <a:r>
              <a:rPr lang="en-US" sz="2400">
                <a:latin typeface="Times New Roman" panose="02020603050405020304" charset="0"/>
                <a:cs typeface="Times New Roman" panose="02020603050405020304" charset="0"/>
                <a:sym typeface="+mn-ea"/>
              </a:rPr>
              <a:t>This leads to a loss of clinical attachment and formation of a periodontal abscess during the acute phase of destruction</a:t>
            </a:r>
            <a:endParaRPr lang="en-US"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2800">
                <a:latin typeface="Times New Roman" panose="02020603050405020304" charset="0"/>
                <a:cs typeface="Times New Roman" panose="02020603050405020304" charset="0"/>
              </a:rPr>
              <a:t>SIGNS AND SYMPTOMS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latin typeface="Times New Roman" panose="02020603050405020304" charset="0"/>
                <a:cs typeface="Times New Roman" panose="02020603050405020304" charset="0"/>
                <a:sym typeface="+mn-ea"/>
              </a:rPr>
              <a:t>Teeth are vital</a:t>
            </a:r>
          </a:p>
          <a:p>
            <a:pPr>
              <a:buFont typeface="Arial" panose="020B0604020202020204" pitchFamily="34" charset="0"/>
              <a:buChar char="•"/>
            </a:pPr>
            <a:r>
              <a:rPr lang="en-US" sz="2400" dirty="0">
                <a:latin typeface="Times New Roman" panose="02020603050405020304" charset="0"/>
                <a:cs typeface="Times New Roman" panose="02020603050405020304" charset="0"/>
                <a:sym typeface="+mn-ea"/>
              </a:rPr>
              <a:t>Generalized bone loss</a:t>
            </a:r>
          </a:p>
          <a:p>
            <a:pPr>
              <a:buFont typeface="Arial" panose="020B0604020202020204" pitchFamily="34" charset="0"/>
              <a:buChar char="•"/>
            </a:pPr>
            <a:r>
              <a:rPr lang="en-US" sz="2400" dirty="0">
                <a:latin typeface="Times New Roman" panose="02020603050405020304" charset="0"/>
                <a:cs typeface="Times New Roman" panose="02020603050405020304" charset="0"/>
                <a:sym typeface="+mn-ea"/>
              </a:rPr>
              <a:t>There is frequently accumulation of plaque and calculus, with soft tissue inflammation  </a:t>
            </a:r>
          </a:p>
          <a:p>
            <a:pPr>
              <a:buFont typeface="Arial" panose="020B0604020202020204" pitchFamily="34" charset="0"/>
              <a:buChar char="•"/>
            </a:pPr>
            <a:r>
              <a:rPr lang="en-US" sz="2400" dirty="0">
                <a:latin typeface="Times New Roman" panose="02020603050405020304" charset="0"/>
                <a:cs typeface="Times New Roman" panose="02020603050405020304" charset="0"/>
                <a:sym typeface="+mn-ea"/>
              </a:rPr>
              <a:t>Broad based pockets</a:t>
            </a:r>
          </a:p>
          <a:p>
            <a:pPr>
              <a:buFont typeface="Arial" panose="020B0604020202020204" pitchFamily="34" charset="0"/>
              <a:buChar char="•"/>
            </a:pPr>
            <a:r>
              <a:rPr lang="en-US" sz="2400" dirty="0">
                <a:latin typeface="Times New Roman" panose="02020603050405020304" charset="0"/>
                <a:cs typeface="Times New Roman" panose="02020603050405020304" charset="0"/>
                <a:sym typeface="+mn-ea"/>
              </a:rPr>
              <a:t>Mobility, </a:t>
            </a:r>
          </a:p>
          <a:p>
            <a:pPr>
              <a:buFont typeface="Arial" panose="020B0604020202020204" pitchFamily="34" charset="0"/>
              <a:buChar char="•"/>
            </a:pPr>
            <a:r>
              <a:rPr lang="en-US" sz="2400" dirty="0">
                <a:latin typeface="Times New Roman" panose="02020603050405020304" charset="0"/>
                <a:cs typeface="Times New Roman" panose="02020603050405020304" charset="0"/>
                <a:sym typeface="+mn-ea"/>
              </a:rPr>
              <a:t>Periodontal abscess during acute phase of the disease.</a:t>
            </a:r>
            <a:endParaRPr lang="en-US" sz="2400" dirty="0">
              <a:latin typeface="Times New Roman" panose="02020603050405020304" charset="0"/>
              <a:cs typeface="Times New Roman" panose="02020603050405020304" charset="0"/>
            </a:endParaRPr>
          </a:p>
          <a:p>
            <a:pPr>
              <a:buFont typeface="Arial" panose="020B0604020202020204" pitchFamily="34" charset="0"/>
              <a:buChar char="•"/>
            </a:pPr>
            <a:endParaRPr lang="en-US" sz="2400" dirty="0">
              <a:latin typeface="Times New Roman" panose="02020603050405020304" charset="0"/>
              <a:cs typeface="Times New Roman" panose="02020603050405020304" charset="0"/>
            </a:endParaRPr>
          </a:p>
          <a:p>
            <a:endParaRPr lang="en-US"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2800">
                <a:latin typeface="Times New Roman" panose="02020603050405020304" charset="0"/>
                <a:cs typeface="Times New Roman" panose="02020603050405020304" charset="0"/>
              </a:rPr>
              <a:t>DIAGNOSIS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400" dirty="0">
                <a:latin typeface="Times New Roman" panose="02020603050405020304" charset="0"/>
                <a:cs typeface="Times New Roman" panose="02020603050405020304" charset="0"/>
                <a:sym typeface="+mn-ea"/>
              </a:rPr>
              <a:t>Visual examination</a:t>
            </a:r>
            <a:endParaRPr lang="en-US" sz="2400" dirty="0">
              <a:latin typeface="Times New Roman" panose="02020603050405020304" charset="0"/>
              <a:cs typeface="Times New Roman" panose="02020603050405020304" charset="0"/>
            </a:endParaRPr>
          </a:p>
          <a:p>
            <a:pPr>
              <a:buFont typeface="Arial" panose="020B0604020202020204" pitchFamily="34" charset="0"/>
              <a:buChar char="•"/>
            </a:pPr>
            <a:r>
              <a:rPr lang="en-US" sz="2400" dirty="0">
                <a:latin typeface="Times New Roman" panose="02020603050405020304" charset="0"/>
                <a:cs typeface="Times New Roman" panose="02020603050405020304" charset="0"/>
                <a:sym typeface="+mn-ea"/>
              </a:rPr>
              <a:t>Probing</a:t>
            </a:r>
            <a:endParaRPr lang="en-US" sz="2400" dirty="0">
              <a:latin typeface="Times New Roman" panose="02020603050405020304" charset="0"/>
              <a:cs typeface="Times New Roman" panose="02020603050405020304" charset="0"/>
            </a:endParaRPr>
          </a:p>
          <a:p>
            <a:pPr>
              <a:buFont typeface="Arial" panose="020B0604020202020204" pitchFamily="34" charset="0"/>
              <a:buChar char="•"/>
            </a:pPr>
            <a:r>
              <a:rPr lang="en-US" sz="2400" dirty="0">
                <a:latin typeface="Times New Roman" panose="02020603050405020304" charset="0"/>
                <a:cs typeface="Times New Roman" panose="02020603050405020304" charset="0"/>
                <a:sym typeface="+mn-ea"/>
              </a:rPr>
              <a:t>Pulp testing</a:t>
            </a:r>
            <a:endParaRPr lang="en-US" sz="2400" dirty="0">
              <a:latin typeface="Times New Roman" panose="02020603050405020304" charset="0"/>
              <a:cs typeface="Times New Roman" panose="02020603050405020304" charset="0"/>
            </a:endParaRPr>
          </a:p>
          <a:p>
            <a:pPr>
              <a:buFont typeface="Arial" panose="020B0604020202020204" pitchFamily="34" charset="0"/>
              <a:buChar char="•"/>
            </a:pPr>
            <a:r>
              <a:rPr lang="en-US" sz="2400" dirty="0">
                <a:latin typeface="Times New Roman" panose="02020603050405020304" charset="0"/>
                <a:cs typeface="Times New Roman" panose="02020603050405020304" charset="0"/>
                <a:sym typeface="+mn-ea"/>
              </a:rPr>
              <a:t>Radiographs</a:t>
            </a:r>
            <a:endParaRPr lang="en-US">
              <a:latin typeface="Times New Roman" panose="02020603050405020304" charset="0"/>
              <a:cs typeface="Times New Roman" panose="02020603050405020304" charset="0"/>
            </a:endParaRPr>
          </a:p>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150000"/>
              </a:lnSpc>
            </a:pPr>
            <a:r>
              <a:rPr lang="en-IN" altLang="en-US" sz="2400">
                <a:latin typeface="Times New Roman" panose="02020603050405020304" charset="0"/>
                <a:cs typeface="Times New Roman" panose="02020603050405020304" charset="0"/>
                <a:sym typeface="+mn-ea"/>
              </a:rPr>
              <a:t>C</a:t>
            </a:r>
            <a:r>
              <a:rPr lang="en-US" sz="2400">
                <a:latin typeface="Times New Roman" panose="02020603050405020304" charset="0"/>
                <a:cs typeface="Times New Roman" panose="02020603050405020304" charset="0"/>
                <a:sym typeface="+mn-ea"/>
              </a:rPr>
              <a:t>areful periodontal examination usually reveals broad-based pocket formation and an accumulation of plaque and calculus. </a:t>
            </a:r>
          </a:p>
          <a:p>
            <a:pPr>
              <a:lnSpc>
                <a:spcPct val="150000"/>
              </a:lnSpc>
            </a:pPr>
            <a:r>
              <a:rPr lang="en-US" sz="2400">
                <a:latin typeface="Times New Roman" panose="02020603050405020304" charset="0"/>
                <a:cs typeface="Times New Roman" panose="02020603050405020304" charset="0"/>
                <a:sym typeface="+mn-ea"/>
              </a:rPr>
              <a:t>The bony lesion is usually more widespread and generalized than are lesions of endodontic origin</a:t>
            </a:r>
            <a:r>
              <a:rPr lang="en-IN" altLang="en-US" sz="2400">
                <a:latin typeface="Times New Roman" panose="02020603050405020304" charset="0"/>
                <a:cs typeface="Times New Roman" panose="02020603050405020304" charset="0"/>
                <a:sym typeface="+mn-ea"/>
              </a:rPr>
              <a:t>.</a:t>
            </a:r>
            <a:endParaRPr lang="en-IN" altLang="en-US">
              <a:latin typeface="Times New Roman" panose="02020603050405020304" charset="0"/>
              <a:cs typeface="Times New Roman" panose="02020603050405020304" charset="0"/>
              <a:sym typeface="+mn-ea"/>
            </a:endParaRPr>
          </a:p>
          <a:p>
            <a:endParaRPr lang="en-US"/>
          </a:p>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2800">
                <a:latin typeface="Times New Roman" panose="02020603050405020304" charset="0"/>
                <a:cs typeface="Times New Roman" panose="02020603050405020304" charset="0"/>
              </a:rPr>
              <a:t>TREATMENT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400" dirty="0">
                <a:latin typeface="Times New Roman" panose="02020603050405020304" charset="0"/>
                <a:cs typeface="Times New Roman" panose="02020603050405020304" charset="0"/>
                <a:sym typeface="+mn-ea"/>
              </a:rPr>
              <a:t>Periodontal therapy</a:t>
            </a:r>
            <a:r>
              <a:rPr lang="en-US" sz="2400" b="1" dirty="0">
                <a:latin typeface="Times New Roman" panose="02020603050405020304" charset="0"/>
                <a:cs typeface="Times New Roman" panose="02020603050405020304" charset="0"/>
                <a:sym typeface="+mn-ea"/>
              </a:rPr>
              <a:t> </a:t>
            </a:r>
            <a:endParaRPr lang="en-US" sz="2400" b="1" dirty="0">
              <a:latin typeface="Times New Roman" panose="02020603050405020304" charset="0"/>
              <a:cs typeface="Times New Roman" panose="02020603050405020304" charset="0"/>
            </a:endParaRPr>
          </a:p>
          <a:p>
            <a:pPr>
              <a:buFont typeface="Arial" panose="020B0604020202020204" pitchFamily="34" charset="0"/>
              <a:buChar char="•"/>
            </a:pPr>
            <a:r>
              <a:rPr lang="en-US" sz="2400" dirty="0">
                <a:latin typeface="Times New Roman" panose="02020603050405020304" charset="0"/>
                <a:cs typeface="Times New Roman" panose="02020603050405020304" charset="0"/>
                <a:sym typeface="+mn-ea"/>
              </a:rPr>
              <a:t>Root amputation</a:t>
            </a:r>
            <a:endParaRPr lang="en-US" sz="2400" b="1" dirty="0">
              <a:latin typeface="Times New Roman" panose="02020603050405020304" charset="0"/>
              <a:cs typeface="Times New Roman" panose="02020603050405020304" charset="0"/>
            </a:endParaRPr>
          </a:p>
          <a:p>
            <a:pPr>
              <a:buFont typeface="Arial" panose="020B0604020202020204" pitchFamily="34" charset="0"/>
              <a:buChar char="•"/>
            </a:pPr>
            <a:r>
              <a:rPr lang="en-US" sz="2400" dirty="0">
                <a:latin typeface="Times New Roman" panose="02020603050405020304" charset="0"/>
                <a:cs typeface="Times New Roman" panose="02020603050405020304" charset="0"/>
                <a:sym typeface="+mn-ea"/>
              </a:rPr>
              <a:t>Guided tissue regeneration</a:t>
            </a:r>
            <a:r>
              <a:rPr lang="en-US" sz="2400" b="1" dirty="0">
                <a:latin typeface="Times New Roman" panose="02020603050405020304" charset="0"/>
                <a:cs typeface="Times New Roman" panose="02020603050405020304" charset="0"/>
                <a:sym typeface="+mn-ea"/>
              </a:rPr>
              <a:t> </a:t>
            </a:r>
            <a:endParaRPr lang="en-US" sz="2400" b="1" dirty="0">
              <a:latin typeface="Times New Roman" panose="02020603050405020304" charset="0"/>
              <a:cs typeface="Times New Roman" panose="02020603050405020304" charset="0"/>
            </a:endParaRPr>
          </a:p>
          <a:p>
            <a:pPr>
              <a:buFont typeface="Arial" panose="020B0604020202020204" pitchFamily="34" charset="0"/>
              <a:buChar char="•"/>
            </a:pPr>
            <a:r>
              <a:rPr lang="en-US" sz="2400" dirty="0">
                <a:latin typeface="Times New Roman" panose="02020603050405020304" charset="0"/>
                <a:cs typeface="Times New Roman" panose="02020603050405020304" charset="0"/>
                <a:sym typeface="+mn-ea"/>
              </a:rPr>
              <a:t>Pulp space therapy (advanced cases)</a:t>
            </a:r>
            <a:r>
              <a:rPr lang="en-US" sz="2400" dirty="0">
                <a:cs typeface="Arial" panose="020B0604020202020204" pitchFamily="34" charset="0"/>
                <a:sym typeface="+mn-ea"/>
              </a:rPr>
              <a:t>.</a:t>
            </a:r>
            <a:endParaRPr lang="en-US" sz="2400" b="1" dirty="0">
              <a:cs typeface="Arial" panose="020B0604020202020204" pitchFamily="34" charset="0"/>
            </a:endParaRPr>
          </a:p>
          <a:p>
            <a:pPr>
              <a:buFont typeface="Arial" panose="020B0604020202020204" pitchFamily="34" charset="0"/>
              <a:buChar char="•"/>
            </a:pPr>
            <a:endParaRPr lang="en-US" sz="2400" dirty="0">
              <a:cs typeface="Arial" panose="020B0604020202020204" pitchFamily="34" charset="0"/>
            </a:endParaRPr>
          </a:p>
          <a:p>
            <a:pPr>
              <a:buFont typeface="Arial" panose="020B0604020202020204" pitchFamily="34" charset="0"/>
              <a:buChar char="•"/>
            </a:pPr>
            <a:endParaRPr lang="en-US"/>
          </a:p>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2800">
                <a:latin typeface="Times New Roman" panose="02020603050405020304" charset="0"/>
                <a:cs typeface="Times New Roman" panose="02020603050405020304" charset="0"/>
              </a:rPr>
              <a:t>PROGNOSIS</a:t>
            </a:r>
          </a:p>
        </p:txBody>
      </p:sp>
      <p:sp>
        <p:nvSpPr>
          <p:cNvPr id="3" name="Content Placeholder 2"/>
          <p:cNvSpPr>
            <a:spLocks noGrp="1"/>
          </p:cNvSpPr>
          <p:nvPr>
            <p:ph idx="1"/>
          </p:nvPr>
        </p:nvSpPr>
        <p:spPr/>
        <p:txBody>
          <a:bodyPr>
            <a:normAutofit/>
          </a:bodyPr>
          <a:lstStyle/>
          <a:p>
            <a:pPr marL="0" indent="0">
              <a:buFont typeface="Arial" panose="020B0604020202020204" pitchFamily="34" charset="0"/>
              <a:buNone/>
            </a:pPr>
            <a:r>
              <a:rPr lang="en-US" dirty="0">
                <a:latin typeface="Times New Roman" panose="02020603050405020304" charset="0"/>
                <a:cs typeface="Times New Roman" panose="02020603050405020304" charset="0"/>
                <a:sym typeface="+mn-ea"/>
              </a:rPr>
              <a:t>Depends on </a:t>
            </a:r>
            <a:endParaRPr lang="en-US" dirty="0">
              <a:latin typeface="Times New Roman" panose="02020603050405020304" charset="0"/>
              <a:cs typeface="Times New Roman" panose="02020603050405020304" charset="0"/>
            </a:endParaRPr>
          </a:p>
          <a:p>
            <a:pPr>
              <a:buFont typeface="Arial" panose="020B0604020202020204" pitchFamily="34" charset="0"/>
              <a:buChar char="•"/>
            </a:pPr>
            <a:r>
              <a:rPr lang="en-US" dirty="0">
                <a:latin typeface="Times New Roman" panose="02020603050405020304" charset="0"/>
                <a:cs typeface="Times New Roman" panose="02020603050405020304" charset="0"/>
                <a:sym typeface="+mn-ea"/>
              </a:rPr>
              <a:t>the stage of periodontal disease </a:t>
            </a:r>
            <a:endParaRPr lang="en-US" dirty="0">
              <a:latin typeface="Times New Roman" panose="02020603050405020304" charset="0"/>
              <a:cs typeface="Times New Roman" panose="02020603050405020304" charset="0"/>
            </a:endParaRPr>
          </a:p>
          <a:p>
            <a:pPr>
              <a:buFont typeface="Arial" panose="020B0604020202020204" pitchFamily="34" charset="0"/>
              <a:buChar char="•"/>
            </a:pPr>
            <a:r>
              <a:rPr lang="en-US" dirty="0">
                <a:latin typeface="Times New Roman" panose="02020603050405020304" charset="0"/>
                <a:cs typeface="Times New Roman" panose="02020603050405020304" charset="0"/>
                <a:sym typeface="+mn-ea"/>
              </a:rPr>
              <a:t>the extent of the </a:t>
            </a:r>
            <a:r>
              <a:rPr lang="en-US" dirty="0" err="1">
                <a:latin typeface="Times New Roman" panose="02020603050405020304" charset="0"/>
                <a:cs typeface="Times New Roman" panose="02020603050405020304" charset="0"/>
                <a:sym typeface="+mn-ea"/>
              </a:rPr>
              <a:t>periodontitis</a:t>
            </a:r>
            <a:endParaRPr lang="en-US" dirty="0">
              <a:latin typeface="Times New Roman" panose="02020603050405020304" charset="0"/>
              <a:cs typeface="Times New Roman" panose="02020603050405020304" charset="0"/>
            </a:endParaRPr>
          </a:p>
          <a:p>
            <a:pPr>
              <a:buFont typeface="Arial" panose="020B0604020202020204" pitchFamily="34" charset="0"/>
              <a:buChar char="•"/>
            </a:pPr>
            <a:r>
              <a:rPr lang="en-US" dirty="0">
                <a:latin typeface="Times New Roman" panose="02020603050405020304" charset="0"/>
                <a:cs typeface="Times New Roman" panose="02020603050405020304" charset="0"/>
                <a:sym typeface="+mn-ea"/>
              </a:rPr>
              <a:t>the efficacy of periodontal treatment </a:t>
            </a:r>
            <a:r>
              <a:rPr lang="en-US" dirty="0">
                <a:solidFill>
                  <a:srgbClr val="FF0000"/>
                </a:solidFill>
                <a:latin typeface="Times New Roman" panose="02020603050405020304" charset="0"/>
                <a:cs typeface="Times New Roman" panose="02020603050405020304" charset="0"/>
                <a:sym typeface="+mn-ea"/>
              </a:rPr>
              <a:t>(</a:t>
            </a:r>
            <a:r>
              <a:rPr lang="en-US" dirty="0" err="1">
                <a:solidFill>
                  <a:srgbClr val="FF0000"/>
                </a:solidFill>
                <a:latin typeface="Times New Roman" panose="02020603050405020304" charset="0"/>
                <a:cs typeface="Times New Roman" panose="02020603050405020304" charset="0"/>
                <a:sym typeface="+mn-ea"/>
              </a:rPr>
              <a:t>Rotstein</a:t>
            </a:r>
            <a:r>
              <a:rPr lang="en-US" dirty="0">
                <a:solidFill>
                  <a:srgbClr val="FF0000"/>
                </a:solidFill>
                <a:latin typeface="Times New Roman" panose="02020603050405020304" charset="0"/>
                <a:cs typeface="Times New Roman" panose="02020603050405020304" charset="0"/>
                <a:sym typeface="+mn-ea"/>
              </a:rPr>
              <a:t> I et al,                                                                            2004).</a:t>
            </a:r>
            <a:endParaRPr lang="en-US" dirty="0">
              <a:latin typeface="Times New Roman" panose="02020603050405020304" charset="0"/>
              <a:cs typeface="Times New Roman" panose="02020603050405020304" charset="0"/>
            </a:endParaRPr>
          </a:p>
          <a:p>
            <a:pPr>
              <a:buFont typeface="Arial" panose="020B0604020202020204" pitchFamily="34" charset="0"/>
              <a:buChar char="•"/>
            </a:pPr>
            <a:r>
              <a:rPr lang="en-US" dirty="0">
                <a:latin typeface="Times New Roman" panose="02020603050405020304" charset="0"/>
                <a:cs typeface="Times New Roman" panose="02020603050405020304" charset="0"/>
                <a:sym typeface="+mn-ea"/>
              </a:rPr>
              <a:t>the outcome of periodontal therapy. </a:t>
            </a:r>
            <a:endParaRPr lang="en-US" dirty="0">
              <a:latin typeface="Times New Roman" panose="02020603050405020304" charset="0"/>
              <a:cs typeface="Times New Roman" panose="02020603050405020304" charset="0"/>
            </a:endParaRPr>
          </a:p>
          <a:p>
            <a:pPr>
              <a:buFont typeface="Arial" panose="020B0604020202020204" pitchFamily="34" charset="0"/>
              <a:buChar char="•"/>
            </a:pPr>
            <a:r>
              <a:rPr lang="en-US" dirty="0">
                <a:latin typeface="Times New Roman" panose="02020603050405020304" charset="0"/>
                <a:cs typeface="Times New Roman" panose="02020603050405020304" charset="0"/>
                <a:sym typeface="+mn-ea"/>
              </a:rPr>
              <a:t>the patient’s ability to comply with potential long term treatment and maintenance therapy.</a:t>
            </a:r>
            <a:endParaRPr lang="en-US" dirty="0">
              <a:latin typeface="Times New Roman" panose="02020603050405020304" charset="0"/>
              <a:cs typeface="Times New Roman" panose="02020603050405020304" charset="0"/>
            </a:endParaRPr>
          </a:p>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94971" y="609603"/>
            <a:ext cx="9260115" cy="1103091"/>
          </a:xfrm>
        </p:spPr>
        <p:txBody>
          <a:bodyPr>
            <a:normAutofit/>
          </a:bodyPr>
          <a:lstStyle/>
          <a:p>
            <a:r>
              <a:rPr lang="en-US" b="1" dirty="0">
                <a:solidFill>
                  <a:schemeClr val="tx1"/>
                </a:solidFill>
                <a:effectLst/>
                <a:latin typeface="Times New Roman" panose="02020603050405020304" pitchFamily="18" charset="0"/>
                <a:cs typeface="Times New Roman" panose="02020603050405020304" pitchFamily="18" charset="0"/>
              </a:rPr>
              <a:t>Specific learning Objectives </a:t>
            </a:r>
            <a:endParaRPr lang="en-US" sz="3100" b="1" dirty="0">
              <a:effectLst/>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480588950"/>
              </p:ext>
            </p:extLst>
          </p:nvPr>
        </p:nvGraphicFramePr>
        <p:xfrm>
          <a:off x="711201" y="2612570"/>
          <a:ext cx="10232570" cy="2189158"/>
        </p:xfrm>
        <a:graphic>
          <a:graphicData uri="http://schemas.openxmlformats.org/drawingml/2006/table">
            <a:tbl>
              <a:tblPr firstRow="1" bandRow="1">
                <a:tableStyleId>{5C22544A-7EE6-4342-B048-85BDC9FD1C3A}</a:tableStyleId>
              </a:tblPr>
              <a:tblGrid>
                <a:gridCol w="2700665">
                  <a:extLst>
                    <a:ext uri="{9D8B030D-6E8A-4147-A177-3AD203B41FA5}">
                      <a16:colId xmlns:a16="http://schemas.microsoft.com/office/drawing/2014/main" val="946123654"/>
                    </a:ext>
                  </a:extLst>
                </a:gridCol>
                <a:gridCol w="4459236">
                  <a:extLst>
                    <a:ext uri="{9D8B030D-6E8A-4147-A177-3AD203B41FA5}">
                      <a16:colId xmlns:a16="http://schemas.microsoft.com/office/drawing/2014/main" val="2411658997"/>
                    </a:ext>
                  </a:extLst>
                </a:gridCol>
                <a:gridCol w="3072669">
                  <a:extLst>
                    <a:ext uri="{9D8B030D-6E8A-4147-A177-3AD203B41FA5}">
                      <a16:colId xmlns:a16="http://schemas.microsoft.com/office/drawing/2014/main" val="3411213719"/>
                    </a:ext>
                  </a:extLst>
                </a:gridCol>
              </a:tblGrid>
              <a:tr h="454499">
                <a:tc>
                  <a:txBody>
                    <a:bodyPr/>
                    <a:lstStyle/>
                    <a:p>
                      <a:r>
                        <a:rPr lang="en-US" dirty="0"/>
                        <a:t>Core areas* </a:t>
                      </a:r>
                    </a:p>
                  </a:txBody>
                  <a:tcPr/>
                </a:tc>
                <a:tc>
                  <a:txBody>
                    <a:bodyPr/>
                    <a:lstStyle/>
                    <a:p>
                      <a:r>
                        <a:rPr lang="en-US" dirty="0"/>
                        <a:t>Domain</a:t>
                      </a:r>
                      <a:r>
                        <a:rPr lang="en-US" baseline="0" dirty="0"/>
                        <a:t> **</a:t>
                      </a:r>
                      <a:endParaRPr lang="en-US" dirty="0"/>
                    </a:p>
                  </a:txBody>
                  <a:tcPr/>
                </a:tc>
                <a:tc>
                  <a:txBody>
                    <a:bodyPr/>
                    <a:lstStyle/>
                    <a:p>
                      <a:r>
                        <a:rPr lang="en-US" dirty="0"/>
                        <a:t>Category #</a:t>
                      </a:r>
                    </a:p>
                  </a:txBody>
                  <a:tcPr/>
                </a:tc>
                <a:extLst>
                  <a:ext uri="{0D108BD9-81ED-4DB2-BD59-A6C34878D82A}">
                    <a16:rowId xmlns:a16="http://schemas.microsoft.com/office/drawing/2014/main" val="868424398"/>
                  </a:ext>
                </a:extLst>
              </a:tr>
              <a:tr h="454499">
                <a:tc>
                  <a:txBody>
                    <a:bodyPr/>
                    <a:lstStyle/>
                    <a:p>
                      <a:r>
                        <a:rPr lang="en-US" dirty="0"/>
                        <a:t>PRIMARY ENDODONTIC LESION </a:t>
                      </a:r>
                    </a:p>
                  </a:txBody>
                  <a:tcPr/>
                </a:tc>
                <a:tc>
                  <a:txBody>
                    <a:bodyPr/>
                    <a:lstStyle/>
                    <a:p>
                      <a:r>
                        <a:rPr lang="en-US" dirty="0"/>
                        <a:t>COGNITIVE</a:t>
                      </a:r>
                    </a:p>
                  </a:txBody>
                  <a:tcPr/>
                </a:tc>
                <a:tc>
                  <a:txBody>
                    <a:bodyPr/>
                    <a:lstStyle/>
                    <a:p>
                      <a:r>
                        <a:rPr lang="en-US" dirty="0"/>
                        <a:t>MUST NOW</a:t>
                      </a:r>
                    </a:p>
                  </a:txBody>
                  <a:tcPr/>
                </a:tc>
                <a:extLst>
                  <a:ext uri="{0D108BD9-81ED-4DB2-BD59-A6C34878D82A}">
                    <a16:rowId xmlns:a16="http://schemas.microsoft.com/office/drawing/2014/main" val="3586572506"/>
                  </a:ext>
                </a:extLst>
              </a:tr>
              <a:tr h="454499">
                <a:tc>
                  <a:txBody>
                    <a:bodyPr/>
                    <a:lstStyle/>
                    <a:p>
                      <a:r>
                        <a:rPr lang="en-US" dirty="0"/>
                        <a:t>PATHOLOGY</a:t>
                      </a:r>
                    </a:p>
                  </a:txBody>
                  <a:tcPr/>
                </a:tc>
                <a:tc>
                  <a:txBody>
                    <a:bodyPr/>
                    <a:lstStyle/>
                    <a:p>
                      <a:r>
                        <a:rPr lang="en-US" dirty="0"/>
                        <a:t>PSYCHOMOTOR</a:t>
                      </a:r>
                    </a:p>
                  </a:txBody>
                  <a:tcPr/>
                </a:tc>
                <a:tc>
                  <a:txBody>
                    <a:bodyPr/>
                    <a:lstStyle/>
                    <a:p>
                      <a:r>
                        <a:rPr lang="en-US" dirty="0"/>
                        <a:t>NICE TO KNOW</a:t>
                      </a:r>
                    </a:p>
                  </a:txBody>
                  <a:tcPr/>
                </a:tc>
                <a:extLst>
                  <a:ext uri="{0D108BD9-81ED-4DB2-BD59-A6C34878D82A}">
                    <a16:rowId xmlns:a16="http://schemas.microsoft.com/office/drawing/2014/main" val="2359924706"/>
                  </a:ext>
                </a:extLst>
              </a:tr>
              <a:tr h="454499">
                <a:tc>
                  <a:txBody>
                    <a:bodyPr/>
                    <a:lstStyle/>
                    <a:p>
                      <a:r>
                        <a:rPr lang="en-US" dirty="0"/>
                        <a:t>PRIMARY PERIODONTAL LESION </a:t>
                      </a:r>
                    </a:p>
                  </a:txBody>
                  <a:tcPr/>
                </a:tc>
                <a:tc>
                  <a:txBody>
                    <a:bodyPr/>
                    <a:lstStyle/>
                    <a:p>
                      <a:r>
                        <a:rPr lang="en-US" dirty="0"/>
                        <a:t>AFFECTIVE</a:t>
                      </a:r>
                    </a:p>
                  </a:txBody>
                  <a:tcPr/>
                </a:tc>
                <a:tc>
                  <a:txBody>
                    <a:bodyPr/>
                    <a:lstStyle/>
                    <a:p>
                      <a:r>
                        <a:rPr lang="en-US" dirty="0"/>
                        <a:t>DESIRE TO KNOW</a:t>
                      </a:r>
                    </a:p>
                  </a:txBody>
                  <a:tcPr/>
                </a:tc>
                <a:extLst>
                  <a:ext uri="{0D108BD9-81ED-4DB2-BD59-A6C34878D82A}">
                    <a16:rowId xmlns:a16="http://schemas.microsoft.com/office/drawing/2014/main" val="2577297493"/>
                  </a:ext>
                </a:extLst>
              </a:tr>
            </a:tbl>
          </a:graphicData>
        </a:graphic>
      </p:graphicFrame>
      <p:sp>
        <p:nvSpPr>
          <p:cNvPr id="4" name="Rectangle 3"/>
          <p:cNvSpPr/>
          <p:nvPr/>
        </p:nvSpPr>
        <p:spPr>
          <a:xfrm>
            <a:off x="1175656" y="1878767"/>
            <a:ext cx="9797143" cy="52322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At the end of this presentation the learner is expected to know ;</a:t>
            </a:r>
            <a:endParaRPr lang="en-US" sz="2800" dirty="0"/>
          </a:p>
        </p:txBody>
      </p:sp>
      <p:sp>
        <p:nvSpPr>
          <p:cNvPr id="5" name="Slide Number Placeholder 4"/>
          <p:cNvSpPr>
            <a:spLocks noGrp="1"/>
          </p:cNvSpPr>
          <p:nvPr>
            <p:ph type="sldNum" sz="quarter" idx="12"/>
          </p:nvPr>
        </p:nvSpPr>
        <p:spPr/>
        <p:txBody>
          <a:bodyPr/>
          <a:lstStyle/>
          <a:p>
            <a:fld id="{72795863-2509-495E-A4D3-2D1EB08AA326}" type="slidenum">
              <a:rPr lang="en-US" smtClean="0"/>
              <a:t>2</a:t>
            </a:fld>
            <a:endParaRPr lang="en-US"/>
          </a:p>
        </p:txBody>
      </p:sp>
    </p:spTree>
    <p:extLst>
      <p:ext uri="{BB962C8B-B14F-4D97-AF65-F5344CB8AC3E}">
        <p14:creationId xmlns:p14="http://schemas.microsoft.com/office/powerpoint/2010/main" val="3994717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a:latin typeface="Times New Roman" panose="02020603050405020304" charset="0"/>
                <a:cs typeface="Times New Roman" panose="02020603050405020304" charset="0"/>
                <a:sym typeface="+mn-ea"/>
              </a:rPr>
              <a:t>The prognosis for teeth affected by periodontitis worsens as the disease process and periodontal destruction progress. </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pture"/>
          <p:cNvPicPr>
            <a:picLocks noGrp="1" noChangeAspect="1"/>
          </p:cNvPicPr>
          <p:nvPr>
            <p:ph idx="1"/>
          </p:nvPr>
        </p:nvPicPr>
        <p:blipFill>
          <a:blip r:embed="rId2"/>
          <a:stretch>
            <a:fillRect/>
          </a:stretch>
        </p:blipFill>
        <p:spPr>
          <a:xfrm>
            <a:off x="2654935" y="1589405"/>
            <a:ext cx="5065395" cy="465264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5" name="Content Placeholder 4" descr="Capture"/>
          <p:cNvPicPr>
            <a:picLocks noGrp="1" noChangeAspect="1"/>
          </p:cNvPicPr>
          <p:nvPr>
            <p:ph sz="half" idx="1"/>
          </p:nvPr>
        </p:nvPicPr>
        <p:blipFill>
          <a:blip r:embed="rId2"/>
          <a:stretch>
            <a:fillRect/>
          </a:stretch>
        </p:blipFill>
        <p:spPr>
          <a:xfrm>
            <a:off x="1935068" y="2639956"/>
            <a:ext cx="3670489" cy="2190863"/>
          </a:xfrm>
          <a:prstGeom prst="rect">
            <a:avLst/>
          </a:prstGeom>
        </p:spPr>
      </p:pic>
      <p:pic>
        <p:nvPicPr>
          <p:cNvPr id="6" name="Content Placeholder 5" descr="Capture"/>
          <p:cNvPicPr>
            <a:picLocks noGrp="1" noChangeAspect="1"/>
          </p:cNvPicPr>
          <p:nvPr>
            <p:ph sz="half" idx="2"/>
          </p:nvPr>
        </p:nvPicPr>
        <p:blipFill>
          <a:blip r:embed="rId3"/>
          <a:stretch>
            <a:fillRect/>
          </a:stretch>
        </p:blipFill>
        <p:spPr>
          <a:xfrm>
            <a:off x="6942045" y="2903495"/>
            <a:ext cx="3587934" cy="167013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2800">
                <a:latin typeface="Times New Roman" panose="02020603050405020304" charset="0"/>
                <a:cs typeface="Times New Roman" panose="02020603050405020304" charset="0"/>
              </a:rPr>
              <a:t>COMBINED LESION</a:t>
            </a:r>
          </a:p>
        </p:txBody>
      </p:sp>
      <p:sp>
        <p:nvSpPr>
          <p:cNvPr id="5" name="Content Placeholder 4"/>
          <p:cNvSpPr>
            <a:spLocks noGrp="1"/>
          </p:cNvSpPr>
          <p:nvPr>
            <p:ph idx="1"/>
          </p:nvPr>
        </p:nvSpPr>
        <p:spPr/>
        <p:txBody>
          <a:bodyPr>
            <a:normAutofit/>
          </a:bodyPr>
          <a:lstStyle/>
          <a:p>
            <a:pPr>
              <a:buNone/>
            </a:pPr>
            <a:r>
              <a:rPr lang="en-US" sz="2400" dirty="0">
                <a:latin typeface="Times New Roman" panose="02020603050405020304" charset="0"/>
                <a:cs typeface="Times New Roman" panose="02020603050405020304" charset="0"/>
                <a:sym typeface="+mn-ea"/>
              </a:rPr>
              <a:t>The combined diseases include : </a:t>
            </a:r>
            <a:endParaRPr lang="en-US" sz="2400" dirty="0">
              <a:latin typeface="Times New Roman" panose="02020603050405020304" charset="0"/>
              <a:cs typeface="Times New Roman" panose="02020603050405020304" charset="0"/>
            </a:endParaRPr>
          </a:p>
          <a:p>
            <a:pPr>
              <a:buNone/>
            </a:pPr>
            <a:endParaRPr lang="en-US" sz="2400" dirty="0">
              <a:latin typeface="Times New Roman" panose="02020603050405020304" charset="0"/>
              <a:cs typeface="Times New Roman" panose="02020603050405020304" charset="0"/>
            </a:endParaRPr>
          </a:p>
          <a:p>
            <a:pPr>
              <a:buFontTx/>
              <a:buAutoNum type="romanLcPeriod"/>
            </a:pPr>
            <a:r>
              <a:rPr lang="en-US" sz="2400" dirty="0">
                <a:latin typeface="Times New Roman" panose="02020603050405020304" charset="0"/>
                <a:cs typeface="Times New Roman" panose="02020603050405020304" charset="0"/>
                <a:sym typeface="+mn-ea"/>
              </a:rPr>
              <a:t>Primary endodontic disease with secondary periodontal involvement</a:t>
            </a:r>
            <a:endParaRPr lang="en-US" sz="2400" dirty="0">
              <a:latin typeface="Times New Roman" panose="02020603050405020304" charset="0"/>
              <a:cs typeface="Times New Roman" panose="02020603050405020304" charset="0"/>
            </a:endParaRPr>
          </a:p>
          <a:p>
            <a:pPr>
              <a:buFontTx/>
              <a:buAutoNum type="romanLcPeriod"/>
            </a:pPr>
            <a:endParaRPr lang="en-US" sz="2400" dirty="0">
              <a:latin typeface="Times New Roman" panose="02020603050405020304" charset="0"/>
              <a:cs typeface="Times New Roman" panose="02020603050405020304" charset="0"/>
            </a:endParaRPr>
          </a:p>
          <a:p>
            <a:pPr>
              <a:buFontTx/>
              <a:buAutoNum type="romanLcPeriod"/>
            </a:pPr>
            <a:r>
              <a:rPr lang="en-US" sz="2400" dirty="0">
                <a:latin typeface="Times New Roman" panose="02020603050405020304" charset="0"/>
                <a:cs typeface="Times New Roman" panose="02020603050405020304" charset="0"/>
                <a:sym typeface="+mn-ea"/>
              </a:rPr>
              <a:t>Primary periodontal disease with secondary endodontic involvement</a:t>
            </a:r>
            <a:endParaRPr lang="en-US" sz="2400" dirty="0">
              <a:latin typeface="Times New Roman" panose="02020603050405020304" charset="0"/>
              <a:cs typeface="Times New Roman" panose="02020603050405020304" charset="0"/>
            </a:endParaRPr>
          </a:p>
          <a:p>
            <a:pPr>
              <a:buFontTx/>
              <a:buAutoNum type="romanLcPeriod"/>
            </a:pPr>
            <a:endParaRPr lang="en-US" sz="2400" dirty="0">
              <a:latin typeface="Times New Roman" panose="02020603050405020304" charset="0"/>
              <a:cs typeface="Times New Roman" panose="02020603050405020304" charset="0"/>
            </a:endParaRPr>
          </a:p>
          <a:p>
            <a:pPr>
              <a:buFontTx/>
              <a:buAutoNum type="romanLcPeriod"/>
            </a:pPr>
            <a:r>
              <a:rPr lang="en-US" sz="2400" dirty="0">
                <a:latin typeface="Times New Roman" panose="02020603050405020304" charset="0"/>
                <a:cs typeface="Times New Roman" panose="02020603050405020304" charset="0"/>
                <a:sym typeface="+mn-ea"/>
              </a:rPr>
              <a:t>True combined diseases.</a:t>
            </a:r>
            <a:endParaRPr lang="en-US" dirty="0">
              <a:cs typeface="Arial" panose="020B0604020202020204" pitchFamily="34" charset="0"/>
            </a:endParaRPr>
          </a:p>
          <a:p>
            <a:pPr>
              <a:buNone/>
            </a:pPr>
            <a:endParaRPr lang="en-IN" dirty="0"/>
          </a:p>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altLang="en-US" sz="2800" b="1">
                <a:latin typeface="Times New Roman" panose="02020603050405020304" charset="0"/>
                <a:cs typeface="Times New Roman" panose="02020603050405020304" charset="0"/>
              </a:rPr>
              <a:t>Primary endodontic lesion with secondary periodontal involvement</a:t>
            </a:r>
          </a:p>
        </p:txBody>
      </p:sp>
      <p:sp>
        <p:nvSpPr>
          <p:cNvPr id="3" name="Content Placeholder 2"/>
          <p:cNvSpPr>
            <a:spLocks noGrp="1"/>
          </p:cNvSpPr>
          <p:nvPr>
            <p:ph idx="1"/>
          </p:nvPr>
        </p:nvSpPr>
        <p:spPr/>
        <p:txBody>
          <a:bodyPr>
            <a:normAutofit/>
          </a:bodyPr>
          <a:lstStyle/>
          <a:p>
            <a:pPr marL="0" indent="0">
              <a:buNone/>
            </a:pPr>
            <a:r>
              <a:rPr lang="en-IN" altLang="en-US" sz="2400">
                <a:latin typeface="Times New Roman" panose="02020603050405020304" charset="0"/>
                <a:cs typeface="Times New Roman" panose="02020603050405020304" charset="0"/>
              </a:rPr>
              <a:t> </a:t>
            </a:r>
            <a:r>
              <a:rPr lang="en-IN" altLang="en-US" sz="2400" u="sng">
                <a:latin typeface="Times New Roman" panose="02020603050405020304" charset="0"/>
                <a:cs typeface="Times New Roman" panose="02020603050405020304" charset="0"/>
              </a:rPr>
              <a:t> Etiopathogenesis</a:t>
            </a:r>
            <a:endParaRPr lang="en-US" sz="2400">
              <a:latin typeface="Times New Roman" panose="02020603050405020304" charset="0"/>
              <a:cs typeface="Times New Roman" panose="02020603050405020304" charset="0"/>
            </a:endParaRPr>
          </a:p>
          <a:p>
            <a:pPr>
              <a:lnSpc>
                <a:spcPct val="150000"/>
              </a:lnSpc>
            </a:pPr>
            <a:r>
              <a:rPr lang="en-US" sz="2400">
                <a:latin typeface="Times New Roman" panose="02020603050405020304" charset="0"/>
                <a:cs typeface="Times New Roman" panose="02020603050405020304" charset="0"/>
              </a:rPr>
              <a:t>When a lesion of endodontic origin is not treated, pathosis  usually continues, leading to destruction of the periapical alveolar bone and progression into the interradicular area, causing breakdown of surrounding hard and soft tissues </a:t>
            </a:r>
            <a:r>
              <a:rPr lang="en-IN" altLang="en-US" sz="2400">
                <a:latin typeface="Times New Roman" panose="02020603050405020304" charset="0"/>
                <a:cs typeface="Times New Roman" panose="02020603050405020304" charset="0"/>
              </a:rPr>
              <a:t>.</a:t>
            </a:r>
            <a:endParaRPr lang="en-US" sz="2400">
              <a:latin typeface="Times New Roman" panose="02020603050405020304" charset="0"/>
              <a:cs typeface="Times New Roman" panose="02020603050405020304" charset="0"/>
            </a:endParaRPr>
          </a:p>
          <a:p>
            <a:pPr>
              <a:lnSpc>
                <a:spcPct val="150000"/>
              </a:lnSpc>
            </a:pPr>
            <a:r>
              <a:rPr lang="en-US" sz="2400">
                <a:latin typeface="Times New Roman" panose="02020603050405020304" charset="0"/>
                <a:cs typeface="Times New Roman" panose="02020603050405020304" charset="0"/>
              </a:rPr>
              <a:t>As drainage persists through the gingival sulcus, accumulation of plaque and calculus in the purulent pocket results in periodontal disease and further apical migration of the attachment. </a:t>
            </a:r>
          </a:p>
          <a:p>
            <a:pPr>
              <a:lnSpc>
                <a:spcPct val="150000"/>
              </a:lnSpc>
            </a:pPr>
            <a:endParaRPr lang="en-US"/>
          </a:p>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IN" sz="2400" dirty="0">
                <a:latin typeface="Times New Roman" panose="02020603050405020304" charset="0"/>
                <a:cs typeface="Times New Roman" panose="02020603050405020304" charset="0"/>
                <a:sym typeface="+mn-ea"/>
              </a:rPr>
              <a:t>Tooth requires both endodontic and periodontal treatments.</a:t>
            </a:r>
            <a:endParaRPr lang="en-US" sz="2400">
              <a:latin typeface="Times New Roman" panose="02020603050405020304" charset="0"/>
              <a:cs typeface="Times New Roman" panose="02020603050405020304" charset="0"/>
              <a:sym typeface="+mn-ea"/>
            </a:endParaRPr>
          </a:p>
          <a:p>
            <a:r>
              <a:rPr lang="en-US" sz="2400">
                <a:latin typeface="Times New Roman" panose="02020603050405020304" charset="0"/>
                <a:cs typeface="Times New Roman" panose="02020603050405020304" charset="0"/>
                <a:sym typeface="+mn-ea"/>
              </a:rPr>
              <a:t>If endodontic therapy is adequate, the prognosis depends on the</a:t>
            </a:r>
          </a:p>
          <a:p>
            <a:r>
              <a:rPr lang="en-US" sz="2400">
                <a:latin typeface="Times New Roman" panose="02020603050405020304" charset="0"/>
                <a:cs typeface="Times New Roman" panose="02020603050405020304" charset="0"/>
                <a:sym typeface="+mn-ea"/>
              </a:rPr>
              <a:t> severity of periodontal involvement and </a:t>
            </a:r>
          </a:p>
          <a:p>
            <a:r>
              <a:rPr lang="en-US" sz="2400">
                <a:latin typeface="Times New Roman" panose="02020603050405020304" charset="0"/>
                <a:cs typeface="Times New Roman" panose="02020603050405020304" charset="0"/>
                <a:sym typeface="+mn-ea"/>
              </a:rPr>
              <a:t>efficacy of periodontal therapy</a:t>
            </a:r>
            <a:endParaRPr lang="en-US" sz="2400">
              <a:latin typeface="Times New Roman" panose="02020603050405020304" charset="0"/>
              <a:cs typeface="Times New Roman" panose="0202060305040502030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9" name="Title 2"/>
          <p:cNvSpPr>
            <a:spLocks noGrp="1"/>
          </p:cNvSpPr>
          <p:nvPr>
            <p:ph type="title"/>
          </p:nvPr>
        </p:nvSpPr>
        <p:spPr/>
        <p:txBody>
          <a:bodyPr/>
          <a:lstStyle/>
          <a:p>
            <a:r>
              <a:rPr lang="en-US" b="1" u="sng" dirty="0"/>
              <a:t>TAKE HOME MESSAGE </a:t>
            </a:r>
            <a:br>
              <a:rPr lang="en-US" b="1" u="sng" dirty="0"/>
            </a:br>
            <a:r>
              <a:rPr lang="en-US" b="1" u="sng" dirty="0"/>
              <a:t> </a:t>
            </a:r>
          </a:p>
        </p:txBody>
      </p:sp>
      <p:sp>
        <p:nvSpPr>
          <p:cNvPr id="1048970" name="Content Placeholder 1"/>
          <p:cNvSpPr>
            <a:spLocks noGrp="1"/>
          </p:cNvSpPr>
          <p:nvPr>
            <p:ph idx="1"/>
          </p:nvPr>
        </p:nvSpPr>
        <p:spPr>
          <a:solidFill>
            <a:schemeClr val="accent1">
              <a:lumMod val="60000"/>
              <a:lumOff val="40000"/>
            </a:schemeClr>
          </a:solidFill>
        </p:spPr>
        <p:txBody>
          <a:bodyPr/>
          <a:lstStyle/>
          <a:p>
            <a:pPr algn="just"/>
            <a:r>
              <a:rPr lang="en-US" dirty="0">
                <a:cs typeface="Times New Roman" panose="02020603050405020304" pitchFamily="18" charset="0"/>
              </a:rPr>
              <a:t> </a:t>
            </a:r>
            <a:r>
              <a:rPr lang="en-US" dirty="0">
                <a:latin typeface="Garamond" panose="02020404030301010803" pitchFamily="18" charset="0"/>
                <a:cs typeface="Times New Roman" panose="02020603050405020304" pitchFamily="18" charset="0"/>
              </a:rPr>
              <a:t>Because of its history, the complex amalgam restorations may be the most frequently placed complex restoration.   </a:t>
            </a:r>
          </a:p>
          <a:p>
            <a:pPr algn="just"/>
            <a:r>
              <a:rPr lang="en-US" dirty="0">
                <a:latin typeface="Garamond" panose="02020404030301010803" pitchFamily="18" charset="0"/>
                <a:cs typeface="Times New Roman" panose="02020603050405020304" pitchFamily="18" charset="0"/>
              </a:rPr>
              <a:t>However due to the increasing benefits of composites, the many types of auxiliary retention forms available, and the variations of tooth preparations required for complex restorations, the operator should be familiar with all of these techniques, if he or she is to use these restorations on a regular basis. </a:t>
            </a:r>
          </a:p>
          <a:p>
            <a:endParaRPr lang="en-US" dirty="0"/>
          </a:p>
        </p:txBody>
      </p:sp>
    </p:spTree>
    <p:extLst>
      <p:ext uri="{BB962C8B-B14F-4D97-AF65-F5344CB8AC3E}">
        <p14:creationId xmlns:p14="http://schemas.microsoft.com/office/powerpoint/2010/main" val="3718870914"/>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DCC9B-E56B-879D-3FD1-1ABF079CC43B}"/>
              </a:ext>
            </a:extLst>
          </p:cNvPr>
          <p:cNvSpPr>
            <a:spLocks noGrp="1"/>
          </p:cNvSpPr>
          <p:nvPr>
            <p:ph type="title"/>
          </p:nvPr>
        </p:nvSpPr>
        <p:spPr/>
        <p:txBody>
          <a:bodyPr/>
          <a:lstStyle/>
          <a:p>
            <a:r>
              <a:rPr lang="en-US" dirty="0"/>
              <a:t>QUESTIONS</a:t>
            </a:r>
            <a:endParaRPr lang="en-IN" dirty="0"/>
          </a:p>
        </p:txBody>
      </p:sp>
      <p:sp>
        <p:nvSpPr>
          <p:cNvPr id="3" name="Content Placeholder 2">
            <a:extLst>
              <a:ext uri="{FF2B5EF4-FFF2-40B4-BE49-F238E27FC236}">
                <a16:creationId xmlns:a16="http://schemas.microsoft.com/office/drawing/2014/main" id="{2434C39B-E17E-33DD-9927-6F5EA7A8FAF1}"/>
              </a:ext>
            </a:extLst>
          </p:cNvPr>
          <p:cNvSpPr>
            <a:spLocks noGrp="1"/>
          </p:cNvSpPr>
          <p:nvPr>
            <p:ph idx="1"/>
          </p:nvPr>
        </p:nvSpPr>
        <p:spPr/>
        <p:txBody>
          <a:bodyPr/>
          <a:lstStyle/>
          <a:p>
            <a:r>
              <a:rPr lang="en-IN" dirty="0"/>
              <a:t>PRIMARY ENDODONTIC LESION </a:t>
            </a:r>
          </a:p>
          <a:p>
            <a:r>
              <a:rPr lang="en-IN" dirty="0"/>
              <a:t>PRIMARY PERIODONTIC LESION </a:t>
            </a:r>
          </a:p>
          <a:p>
            <a:r>
              <a:rPr lang="en-IN" dirty="0"/>
              <a:t>DIAGNOSIS </a:t>
            </a:r>
          </a:p>
          <a:p>
            <a:pPr marL="0" indent="0">
              <a:buNone/>
            </a:pPr>
            <a:endParaRPr lang="en-IN" dirty="0"/>
          </a:p>
        </p:txBody>
      </p:sp>
    </p:spTree>
    <p:extLst>
      <p:ext uri="{BB962C8B-B14F-4D97-AF65-F5344CB8AC3E}">
        <p14:creationId xmlns:p14="http://schemas.microsoft.com/office/powerpoint/2010/main" val="926961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71" name="Content Placeholder 1"/>
          <p:cNvSpPr>
            <a:spLocks noGrp="1"/>
          </p:cNvSpPr>
          <p:nvPr>
            <p:ph idx="1"/>
          </p:nvPr>
        </p:nvSpPr>
        <p:spPr>
          <a:xfrm>
            <a:off x="738150" y="1071547"/>
            <a:ext cx="10614282" cy="5105417"/>
          </a:xfrm>
        </p:spPr>
        <p:txBody>
          <a:bodyPr>
            <a:normAutofit fontScale="92500" lnSpcReduction="10000"/>
          </a:bodyPr>
          <a:lstStyle/>
          <a:p>
            <a:pPr algn="just">
              <a:spcBef>
                <a:spcPct val="50000"/>
              </a:spcBef>
            </a:pPr>
            <a:r>
              <a:rPr lang="en-US" altLang="ja-JP" b="1" u="sng" dirty="0">
                <a:ea typeface="MS Mincho" panose="02020609040205080304" pitchFamily="49" charset="-128"/>
              </a:rPr>
              <a:t>REFERENCES:</a:t>
            </a:r>
          </a:p>
          <a:p>
            <a:pPr marL="0" indent="0" algn="just">
              <a:spcBef>
                <a:spcPct val="50000"/>
              </a:spcBef>
              <a:buNone/>
            </a:pPr>
            <a:r>
              <a:rPr lang="en-US" altLang="ja-JP" dirty="0">
                <a:ea typeface="MS Mincho" panose="02020609040205080304" pitchFamily="49" charset="-128"/>
              </a:rPr>
              <a:t>1. </a:t>
            </a:r>
            <a:r>
              <a:rPr lang="en-US" altLang="ja-JP" dirty="0" err="1">
                <a:ea typeface="MS Mincho" panose="02020609040205080304" pitchFamily="49" charset="-128"/>
              </a:rPr>
              <a:t>Sturdevant's</a:t>
            </a:r>
            <a:r>
              <a:rPr lang="en-US" altLang="ja-JP" dirty="0">
                <a:ea typeface="MS Mincho" panose="02020609040205080304" pitchFamily="49" charset="-128"/>
              </a:rPr>
              <a:t> Art and Science of Operative Dentistry 	- fourth Edition</a:t>
            </a:r>
          </a:p>
          <a:p>
            <a:pPr marL="0" indent="0" algn="just">
              <a:spcBef>
                <a:spcPct val="50000"/>
              </a:spcBef>
              <a:buNone/>
            </a:pPr>
            <a:r>
              <a:rPr lang="en-US" altLang="ja-JP" dirty="0">
                <a:ea typeface="MS Mincho" panose="02020609040205080304" pitchFamily="49" charset="-128"/>
              </a:rPr>
              <a:t>2. Operative Dentistry - Modern theory and practice - 	First Edition- </a:t>
            </a:r>
            <a:r>
              <a:rPr lang="en-US" altLang="ja-JP" dirty="0">
                <a:ea typeface="ＭＳ Ｐゴシック" panose="020B0600070205080204" pitchFamily="34" charset="-128"/>
              </a:rPr>
              <a:t>M.A. </a:t>
            </a:r>
            <a:r>
              <a:rPr lang="en-US" altLang="ja-JP" dirty="0" err="1">
                <a:ea typeface="ＭＳ Ｐゴシック" panose="020B0600070205080204" pitchFamily="34" charset="-128"/>
              </a:rPr>
              <a:t>Marzouk</a:t>
            </a:r>
            <a:endParaRPr lang="en-US" altLang="ja-JP" dirty="0">
              <a:ea typeface="MS Mincho" panose="02020609040205080304" pitchFamily="49" charset="-128"/>
            </a:endParaRPr>
          </a:p>
          <a:p>
            <a:pPr marL="0" indent="0" algn="just">
              <a:spcBef>
                <a:spcPct val="50000"/>
              </a:spcBef>
              <a:buNone/>
            </a:pPr>
            <a:r>
              <a:rPr lang="en-US" altLang="ja-JP" dirty="0">
                <a:ea typeface="MS Mincho" panose="02020609040205080304" pitchFamily="49" charset="-128"/>
              </a:rPr>
              <a:t>3. Text book of operative dentistry - </a:t>
            </a:r>
            <a:r>
              <a:rPr lang="en-US" altLang="ja-JP" dirty="0" err="1">
                <a:ea typeface="MS Mincho" panose="02020609040205080304" pitchFamily="49" charset="-128"/>
              </a:rPr>
              <a:t>Vimal</a:t>
            </a:r>
            <a:r>
              <a:rPr lang="en-US" altLang="ja-JP" dirty="0">
                <a:ea typeface="MS Mincho" panose="02020609040205080304" pitchFamily="49" charset="-128"/>
              </a:rPr>
              <a:t> K. </a:t>
            </a:r>
            <a:r>
              <a:rPr lang="en-US" altLang="ja-JP" dirty="0" err="1">
                <a:ea typeface="MS Mincho" panose="02020609040205080304" pitchFamily="49" charset="-128"/>
              </a:rPr>
              <a:t>Sikri</a:t>
            </a:r>
            <a:endParaRPr lang="en-US" altLang="ja-JP" dirty="0">
              <a:ea typeface="MS Mincho" panose="02020609040205080304" pitchFamily="49" charset="-128"/>
            </a:endParaRPr>
          </a:p>
          <a:p>
            <a:pPr marL="0" indent="0" algn="just">
              <a:spcBef>
                <a:spcPct val="50000"/>
              </a:spcBef>
              <a:buNone/>
            </a:pPr>
            <a:r>
              <a:rPr lang="en-US" dirty="0"/>
              <a:t>4.Fundamentals of Operative Dentistry- Summit JB- 2</a:t>
            </a:r>
            <a:r>
              <a:rPr lang="en-US" baseline="30000" dirty="0"/>
              <a:t>nd</a:t>
            </a:r>
            <a:r>
              <a:rPr lang="en-US" dirty="0"/>
              <a:t> edition</a:t>
            </a:r>
          </a:p>
          <a:p>
            <a:pPr marL="0" indent="0" algn="just">
              <a:spcBef>
                <a:spcPct val="50000"/>
              </a:spcBef>
              <a:buNone/>
            </a:pPr>
            <a:r>
              <a:rPr lang="en-US" dirty="0"/>
              <a:t>5.Text book of operative dentistry </a:t>
            </a:r>
            <a:r>
              <a:rPr lang="en-US" dirty="0">
                <a:sym typeface="Wingdings" panose="05000000000000000000" pitchFamily="2" charset="2"/>
              </a:rPr>
              <a:t> </a:t>
            </a:r>
            <a:r>
              <a:rPr lang="en-US" dirty="0" err="1">
                <a:sym typeface="Wingdings" panose="05000000000000000000" pitchFamily="2" charset="2"/>
              </a:rPr>
              <a:t>nisha</a:t>
            </a:r>
            <a:r>
              <a:rPr lang="en-US" dirty="0">
                <a:sym typeface="Wingdings" panose="05000000000000000000" pitchFamily="2" charset="2"/>
              </a:rPr>
              <a:t> </a:t>
            </a:r>
            <a:r>
              <a:rPr lang="en-US" dirty="0" err="1">
                <a:sym typeface="Wingdings" panose="05000000000000000000" pitchFamily="2" charset="2"/>
              </a:rPr>
              <a:t>carg,amit</a:t>
            </a:r>
            <a:r>
              <a:rPr lang="en-US" dirty="0">
                <a:sym typeface="Wingdings" panose="05000000000000000000" pitchFamily="2" charset="2"/>
              </a:rPr>
              <a:t> </a:t>
            </a:r>
            <a:r>
              <a:rPr lang="en-US" dirty="0" err="1">
                <a:sym typeface="Wingdings" panose="05000000000000000000" pitchFamily="2" charset="2"/>
              </a:rPr>
              <a:t>carg</a:t>
            </a:r>
            <a:endParaRPr lang="en-US" dirty="0">
              <a:sym typeface="Wingdings" panose="05000000000000000000" pitchFamily="2" charset="2"/>
            </a:endParaRPr>
          </a:p>
          <a:p>
            <a:pPr marL="0" indent="0" algn="just">
              <a:spcBef>
                <a:spcPct val="50000"/>
              </a:spcBef>
              <a:buNone/>
            </a:pPr>
            <a:r>
              <a:rPr lang="en-US" dirty="0"/>
              <a:t>6.Principles and Practice of Operative Dentistry-Gerald T. </a:t>
            </a:r>
            <a:r>
              <a:rPr lang="en-US" dirty="0" err="1"/>
              <a:t>Charbeneau</a:t>
            </a:r>
            <a:r>
              <a:rPr lang="en-US" dirty="0"/>
              <a:t>-Third edition.</a:t>
            </a:r>
          </a:p>
          <a:p>
            <a:pPr marL="0" indent="0" algn="just">
              <a:spcBef>
                <a:spcPct val="50000"/>
              </a:spcBef>
              <a:buNone/>
            </a:pPr>
            <a:r>
              <a:rPr lang="en-US" dirty="0"/>
              <a:t>7.Clinical operative dentistry-principles and </a:t>
            </a:r>
            <a:r>
              <a:rPr lang="en-US" dirty="0" err="1"/>
              <a:t>practice</a:t>
            </a:r>
            <a:r>
              <a:rPr lang="en-US" dirty="0" err="1">
                <a:sym typeface="Wingdings" panose="05000000000000000000" pitchFamily="2" charset="2"/>
              </a:rPr>
              <a:t>ramya</a:t>
            </a:r>
            <a:r>
              <a:rPr lang="en-US" dirty="0">
                <a:sym typeface="Wingdings" panose="05000000000000000000" pitchFamily="2" charset="2"/>
              </a:rPr>
              <a:t> </a:t>
            </a:r>
            <a:r>
              <a:rPr lang="en-US" dirty="0" err="1">
                <a:sym typeface="Wingdings" panose="05000000000000000000" pitchFamily="2" charset="2"/>
              </a:rPr>
              <a:t>Raghu,Raghu</a:t>
            </a:r>
            <a:r>
              <a:rPr lang="en-US" dirty="0">
                <a:sym typeface="Wingdings" panose="05000000000000000000" pitchFamily="2" charset="2"/>
              </a:rPr>
              <a:t> </a:t>
            </a:r>
            <a:r>
              <a:rPr lang="en-US" dirty="0" err="1">
                <a:sym typeface="Wingdings" panose="05000000000000000000" pitchFamily="2" charset="2"/>
              </a:rPr>
              <a:t>sreenivasan</a:t>
            </a:r>
            <a:endParaRPr lang="en-US" dirty="0"/>
          </a:p>
          <a:p>
            <a:pPr marL="0" indent="0" algn="just">
              <a:spcBef>
                <a:spcPct val="50000"/>
              </a:spcBef>
              <a:buNone/>
            </a:pPr>
            <a:endParaRPr lang="en-US" dirty="0">
              <a:sym typeface="Wingdings" panose="05000000000000000000" pitchFamily="2" charset="2"/>
            </a:endParaRPr>
          </a:p>
          <a:p>
            <a:pPr marL="0" indent="0" algn="just">
              <a:spcBef>
                <a:spcPct val="50000"/>
              </a:spcBef>
              <a:buNone/>
            </a:pPr>
            <a:endParaRPr lang="en-US" dirty="0"/>
          </a:p>
          <a:p>
            <a:pPr marL="0" indent="0" algn="just">
              <a:spcBef>
                <a:spcPct val="50000"/>
              </a:spcBef>
              <a:buNone/>
            </a:pPr>
            <a:endParaRPr lang="en-US" altLang="ja-JP" dirty="0">
              <a:ea typeface="MS Mincho" panose="02020609040205080304" pitchFamily="49" charset="-128"/>
            </a:endParaRPr>
          </a:p>
          <a:p>
            <a:pPr marL="0" indent="0" algn="just">
              <a:spcBef>
                <a:spcPct val="50000"/>
              </a:spcBef>
              <a:buNone/>
            </a:pPr>
            <a:endParaRPr lang="en-US" dirty="0">
              <a:ea typeface="MS Mincho" panose="02020609040205080304" pitchFamily="49" charset="-128"/>
            </a:endParaRPr>
          </a:p>
          <a:p>
            <a:pPr marL="0" indent="0">
              <a:buNone/>
            </a:pPr>
            <a:endParaRPr lang="en-US" dirty="0"/>
          </a:p>
        </p:txBody>
      </p:sp>
    </p:spTree>
    <p:extLst>
      <p:ext uri="{BB962C8B-B14F-4D97-AF65-F5344CB8AC3E}">
        <p14:creationId xmlns:p14="http://schemas.microsoft.com/office/powerpoint/2010/main" val="2946892867"/>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9BC79-A3FC-0498-11C6-678393A8BF88}"/>
              </a:ext>
            </a:extLst>
          </p:cNvPr>
          <p:cNvSpPr>
            <a:spLocks noGrp="1"/>
          </p:cNvSpPr>
          <p:nvPr>
            <p:ph type="title"/>
          </p:nvPr>
        </p:nvSpPr>
        <p:spPr/>
        <p:txBody>
          <a:bodyPr/>
          <a:lstStyle/>
          <a:p>
            <a:r>
              <a:rPr lang="en-US" dirty="0"/>
              <a:t>THANK YOU</a:t>
            </a:r>
            <a:endParaRPr lang="en-IN" dirty="0"/>
          </a:p>
        </p:txBody>
      </p:sp>
      <p:sp>
        <p:nvSpPr>
          <p:cNvPr id="3" name="Content Placeholder 2">
            <a:extLst>
              <a:ext uri="{FF2B5EF4-FFF2-40B4-BE49-F238E27FC236}">
                <a16:creationId xmlns:a16="http://schemas.microsoft.com/office/drawing/2014/main" id="{E7A24926-19D8-AC58-08E5-853F0BED8321}"/>
              </a:ext>
            </a:extLst>
          </p:cNvPr>
          <p:cNvSpPr>
            <a:spLocks noGrp="1"/>
          </p:cNvSpPr>
          <p:nvPr>
            <p:ph idx="1"/>
          </p:nvPr>
        </p:nvSpPr>
        <p:spPr/>
        <p:txBody>
          <a:bodyPr/>
          <a:lstStyle/>
          <a:p>
            <a:endParaRPr lang="en-IN" dirty="0"/>
          </a:p>
        </p:txBody>
      </p:sp>
    </p:spTree>
    <p:extLst>
      <p:ext uri="{BB962C8B-B14F-4D97-AF65-F5344CB8AC3E}">
        <p14:creationId xmlns:p14="http://schemas.microsoft.com/office/powerpoint/2010/main" val="2996642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Title 1"/>
          <p:cNvSpPr>
            <a:spLocks noGrp="1"/>
          </p:cNvSpPr>
          <p:nvPr>
            <p:ph type="title"/>
          </p:nvPr>
        </p:nvSpPr>
        <p:spPr/>
        <p:txBody>
          <a:bodyPr/>
          <a:lstStyle/>
          <a:p>
            <a:r>
              <a:rPr lang="en-US" b="1" u="sng" dirty="0">
                <a:solidFill>
                  <a:schemeClr val="accent1">
                    <a:lumMod val="75000"/>
                  </a:schemeClr>
                </a:solidFill>
                <a:latin typeface="Times New Roman" panose="02020603050405020304" pitchFamily="18" charset="0"/>
                <a:cs typeface="Times New Roman" panose="02020603050405020304" pitchFamily="18" charset="0"/>
              </a:rPr>
              <a:t>CONTENTS</a:t>
            </a:r>
            <a:r>
              <a:rPr lang="en-US" dirty="0">
                <a:solidFill>
                  <a:schemeClr val="accent1">
                    <a:lumMod val="75000"/>
                  </a:schemeClr>
                </a:solidFill>
                <a:latin typeface="Times New Roman" panose="02020603050405020304" pitchFamily="18" charset="0"/>
                <a:cs typeface="Times New Roman" panose="02020603050405020304" pitchFamily="18" charset="0"/>
              </a:rPr>
              <a:t> </a:t>
            </a:r>
          </a:p>
        </p:txBody>
      </p:sp>
      <p:sp>
        <p:nvSpPr>
          <p:cNvPr id="1048593" name="Content Placeholder 2"/>
          <p:cNvSpPr>
            <a:spLocks noGrp="1"/>
          </p:cNvSpPr>
          <p:nvPr>
            <p:ph idx="1"/>
          </p:nvPr>
        </p:nvSpPr>
        <p:spPr/>
        <p:txBody>
          <a:bodyPr>
            <a:noAutofit/>
          </a:bodyPr>
          <a:lstStyle/>
          <a:p>
            <a:pPr lvl="0"/>
            <a:r>
              <a:rPr lang="en-US" dirty="0">
                <a:latin typeface="Times New Roman" panose="02020603050405020304" pitchFamily="18" charset="0"/>
                <a:cs typeface="Times New Roman" panose="02020603050405020304" pitchFamily="18" charset="0"/>
              </a:rPr>
              <a:t>Developmental malformation </a:t>
            </a:r>
          </a:p>
          <a:p>
            <a:pPr lvl="0"/>
            <a:r>
              <a:rPr lang="en-US" dirty="0">
                <a:latin typeface="Times New Roman" panose="02020603050405020304" pitchFamily="18" charset="0"/>
                <a:cs typeface="Times New Roman" panose="02020603050405020304" pitchFamily="18" charset="0"/>
              </a:rPr>
              <a:t>Classification </a:t>
            </a:r>
          </a:p>
          <a:p>
            <a:pPr lvl="0"/>
            <a:r>
              <a:rPr lang="en-US" dirty="0">
                <a:latin typeface="Times New Roman" panose="02020603050405020304" pitchFamily="18" charset="0"/>
                <a:cs typeface="Times New Roman" panose="02020603050405020304" pitchFamily="18" charset="0"/>
              </a:rPr>
              <a:t>Influence of periodontium on pulp</a:t>
            </a:r>
          </a:p>
          <a:p>
            <a:pPr lvl="0"/>
            <a:r>
              <a:rPr lang="en-US" dirty="0">
                <a:latin typeface="Times New Roman" panose="02020603050405020304" pitchFamily="18" charset="0"/>
                <a:cs typeface="Times New Roman" panose="02020603050405020304" pitchFamily="18" charset="0"/>
              </a:rPr>
              <a:t>Influence of pulpal pathological condition on pulp  </a:t>
            </a:r>
          </a:p>
          <a:p>
            <a:pPr lvl="0"/>
            <a:endParaRPr lang="en-US" dirty="0">
              <a:latin typeface="Times New Roman" panose="02020603050405020304" pitchFamily="18" charset="0"/>
              <a:cs typeface="Times New Roman" panose="02020603050405020304" pitchFamily="18" charset="0"/>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2800" b="1">
                <a:latin typeface="Times New Roman" panose="02020603050405020304" charset="0"/>
                <a:cs typeface="Times New Roman" panose="02020603050405020304" charset="0"/>
              </a:rPr>
              <a:t>PRIMARY ENDODONTIC LESION</a:t>
            </a:r>
          </a:p>
        </p:txBody>
      </p:sp>
      <p:sp>
        <p:nvSpPr>
          <p:cNvPr id="3" name="Content Placeholder 2"/>
          <p:cNvSpPr>
            <a:spLocks noGrp="1"/>
          </p:cNvSpPr>
          <p:nvPr>
            <p:ph idx="1"/>
          </p:nvPr>
        </p:nvSpPr>
        <p:spPr/>
        <p:txBody>
          <a:bodyPr>
            <a:normAutofit fontScale="92500" lnSpcReduction="10000"/>
          </a:bodyPr>
          <a:lstStyle/>
          <a:p>
            <a:pPr marL="0" indent="0">
              <a:lnSpc>
                <a:spcPct val="150000"/>
              </a:lnSpc>
              <a:buNone/>
            </a:pPr>
            <a:r>
              <a:rPr lang="en-IN" altLang="en-US" sz="2400" u="sng">
                <a:latin typeface="Times New Roman" panose="02020603050405020304" charset="0"/>
                <a:cs typeface="Times New Roman" panose="02020603050405020304" charset="0"/>
              </a:rPr>
              <a:t>CAUSES</a:t>
            </a:r>
            <a:endParaRPr lang="en-US" sz="2400">
              <a:latin typeface="Times New Roman" panose="02020603050405020304" charset="0"/>
              <a:cs typeface="Times New Roman" panose="02020603050405020304" charset="0"/>
            </a:endParaRPr>
          </a:p>
          <a:p>
            <a:pPr>
              <a:lnSpc>
                <a:spcPct val="150000"/>
              </a:lnSpc>
            </a:pPr>
            <a:r>
              <a:rPr lang="en-IN" altLang="en-US" sz="2400">
                <a:latin typeface="Times New Roman" panose="02020603050405020304" charset="0"/>
                <a:cs typeface="Times New Roman" panose="02020603050405020304" charset="0"/>
              </a:rPr>
              <a:t>Deep </a:t>
            </a:r>
            <a:r>
              <a:rPr lang="en-US" sz="2400">
                <a:latin typeface="Times New Roman" panose="02020603050405020304" charset="0"/>
                <a:cs typeface="Times New Roman" panose="02020603050405020304" charset="0"/>
              </a:rPr>
              <a:t>Cari</a:t>
            </a:r>
            <a:r>
              <a:rPr lang="en-IN" altLang="en-US" sz="2400">
                <a:latin typeface="Times New Roman" panose="02020603050405020304" charset="0"/>
                <a:cs typeface="Times New Roman" panose="02020603050405020304" charset="0"/>
              </a:rPr>
              <a:t>ous lesion</a:t>
            </a:r>
            <a:endParaRPr lang="en-US" sz="2400">
              <a:latin typeface="Times New Roman" panose="02020603050405020304" charset="0"/>
              <a:cs typeface="Times New Roman" panose="02020603050405020304" charset="0"/>
            </a:endParaRPr>
          </a:p>
          <a:p>
            <a:pPr>
              <a:lnSpc>
                <a:spcPct val="150000"/>
              </a:lnSpc>
            </a:pPr>
            <a:r>
              <a:rPr lang="en-IN" altLang="en-US" sz="2400">
                <a:latin typeface="Times New Roman" panose="02020603050405020304" charset="0"/>
                <a:cs typeface="Times New Roman" panose="02020603050405020304" charset="0"/>
              </a:rPr>
              <a:t>R</a:t>
            </a:r>
            <a:r>
              <a:rPr lang="en-US" sz="2400">
                <a:latin typeface="Times New Roman" panose="02020603050405020304" charset="0"/>
                <a:cs typeface="Times New Roman" panose="02020603050405020304" charset="0"/>
              </a:rPr>
              <a:t>estorative procedures</a:t>
            </a:r>
          </a:p>
          <a:p>
            <a:pPr>
              <a:lnSpc>
                <a:spcPct val="150000"/>
              </a:lnSpc>
            </a:pPr>
            <a:r>
              <a:rPr lang="en-IN" altLang="en-US" sz="2400">
                <a:latin typeface="Times New Roman" panose="02020603050405020304" charset="0"/>
                <a:cs typeface="Times New Roman" panose="02020603050405020304" charset="0"/>
              </a:rPr>
              <a:t>T</a:t>
            </a:r>
            <a:r>
              <a:rPr lang="en-US" sz="2400">
                <a:latin typeface="Times New Roman" panose="02020603050405020304" charset="0"/>
                <a:cs typeface="Times New Roman" panose="02020603050405020304" charset="0"/>
              </a:rPr>
              <a:t>raumatic injuries  </a:t>
            </a:r>
          </a:p>
          <a:p>
            <a:pPr>
              <a:lnSpc>
                <a:spcPct val="150000"/>
              </a:lnSpc>
            </a:pPr>
            <a:r>
              <a:rPr lang="en-IN" altLang="en-US" sz="2400" dirty="0">
                <a:latin typeface="Times New Roman" panose="02020603050405020304" charset="0"/>
                <a:cs typeface="Times New Roman" panose="02020603050405020304" charset="0"/>
                <a:sym typeface="+mn-ea"/>
              </a:rPr>
              <a:t>H</a:t>
            </a:r>
            <a:r>
              <a:rPr lang="en-US" sz="2400" dirty="0">
                <a:latin typeface="Times New Roman" panose="02020603050405020304" charset="0"/>
                <a:cs typeface="Times New Roman" panose="02020603050405020304" charset="0"/>
                <a:sym typeface="+mn-ea"/>
              </a:rPr>
              <a:t>istory of a </a:t>
            </a:r>
            <a:r>
              <a:rPr lang="en-US" sz="2400" dirty="0" err="1">
                <a:latin typeface="Times New Roman" panose="02020603050405020304" charset="0"/>
                <a:cs typeface="Times New Roman" panose="02020603050405020304" charset="0"/>
                <a:sym typeface="+mn-ea"/>
              </a:rPr>
              <a:t>pulpotomy</a:t>
            </a:r>
            <a:r>
              <a:rPr lang="en-US" sz="2400" dirty="0">
                <a:latin typeface="Times New Roman" panose="02020603050405020304" charset="0"/>
                <a:cs typeface="Times New Roman" panose="02020603050405020304" charset="0"/>
                <a:sym typeface="+mn-ea"/>
              </a:rPr>
              <a:t>, </a:t>
            </a:r>
          </a:p>
          <a:p>
            <a:pPr>
              <a:lnSpc>
                <a:spcPct val="150000"/>
              </a:lnSpc>
            </a:pPr>
            <a:r>
              <a:rPr lang="en-IN" altLang="en-US" sz="2400" dirty="0">
                <a:latin typeface="Times New Roman" panose="02020603050405020304" charset="0"/>
                <a:cs typeface="Times New Roman" panose="02020603050405020304" charset="0"/>
                <a:sym typeface="+mn-ea"/>
              </a:rPr>
              <a:t>P</a:t>
            </a:r>
            <a:r>
              <a:rPr lang="en-US" sz="2400" dirty="0">
                <a:latin typeface="Times New Roman" panose="02020603050405020304" charset="0"/>
                <a:cs typeface="Times New Roman" panose="02020603050405020304" charset="0"/>
                <a:sym typeface="+mn-ea"/>
              </a:rPr>
              <a:t>ulp capping, </a:t>
            </a:r>
          </a:p>
          <a:p>
            <a:pPr>
              <a:lnSpc>
                <a:spcPct val="150000"/>
              </a:lnSpc>
            </a:pPr>
            <a:r>
              <a:rPr lang="en-IN" altLang="en-US" sz="2400" dirty="0">
                <a:latin typeface="Times New Roman" panose="02020603050405020304" charset="0"/>
                <a:cs typeface="Times New Roman" panose="02020603050405020304" charset="0"/>
                <a:sym typeface="+mn-ea"/>
              </a:rPr>
              <a:t>P</a:t>
            </a:r>
            <a:r>
              <a:rPr lang="en-US" sz="2400" dirty="0">
                <a:latin typeface="Times New Roman" panose="02020603050405020304" charset="0"/>
                <a:cs typeface="Times New Roman" panose="02020603050405020304" charset="0"/>
                <a:sym typeface="+mn-ea"/>
              </a:rPr>
              <a:t>oor root canal treatment.</a:t>
            </a:r>
            <a:endParaRPr lang="en-IN" altLang="en-US" sz="2400">
              <a:latin typeface="Times New Roman" panose="02020603050405020304" charset="0"/>
              <a:cs typeface="Times New Roman" panose="02020603050405020304" charset="0"/>
            </a:endParaRPr>
          </a:p>
          <a:p>
            <a:endParaRPr lang="en-I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IN" altLang="en-US" sz="2400">
                <a:latin typeface="Times New Roman" panose="02020603050405020304" charset="0"/>
                <a:cs typeface="Times New Roman" panose="02020603050405020304" charset="0"/>
              </a:rPr>
              <a:t> </a:t>
            </a:r>
            <a:r>
              <a:rPr lang="en-IN" altLang="en-US" sz="2400" u="sng">
                <a:latin typeface="Times New Roman" panose="02020603050405020304" charset="0"/>
                <a:cs typeface="Times New Roman" panose="02020603050405020304" charset="0"/>
              </a:rPr>
              <a:t> PATHOLOGY</a:t>
            </a:r>
          </a:p>
          <a:p>
            <a:pPr>
              <a:lnSpc>
                <a:spcPct val="150000"/>
              </a:lnSpc>
            </a:pPr>
            <a:r>
              <a:rPr lang="en-IN" sz="2400" dirty="0">
                <a:latin typeface="Times New Roman" panose="02020603050405020304" charset="0"/>
                <a:cs typeface="Times New Roman" panose="02020603050405020304" charset="0"/>
                <a:sym typeface="+mn-ea"/>
              </a:rPr>
              <a:t>Acute exacerbation of a chronic apical lesion on a tooth with a necrotic pulp may drain </a:t>
            </a:r>
            <a:r>
              <a:rPr lang="en-IN" sz="2400" dirty="0" err="1">
                <a:latin typeface="Times New Roman" panose="02020603050405020304" charset="0"/>
                <a:cs typeface="Times New Roman" panose="02020603050405020304" charset="0"/>
                <a:sym typeface="+mn-ea"/>
              </a:rPr>
              <a:t>coronally</a:t>
            </a:r>
            <a:r>
              <a:rPr lang="en-IN" sz="2400" dirty="0">
                <a:latin typeface="Times New Roman" panose="02020603050405020304" charset="0"/>
                <a:cs typeface="Times New Roman" panose="02020603050405020304" charset="0"/>
                <a:sym typeface="+mn-ea"/>
              </a:rPr>
              <a:t> through the periodontal ligament into the gingival sulcus.</a:t>
            </a:r>
          </a:p>
          <a:p>
            <a:pPr>
              <a:lnSpc>
                <a:spcPct val="150000"/>
              </a:lnSpc>
            </a:pPr>
            <a:r>
              <a:rPr lang="en-IN" altLang="en-US" sz="2400">
                <a:latin typeface="Times New Roman" panose="02020603050405020304" charset="0"/>
                <a:cs typeface="Times New Roman" panose="02020603050405020304" charset="0"/>
                <a:sym typeface="+mn-ea"/>
              </a:rPr>
              <a:t>E</a:t>
            </a:r>
            <a:r>
              <a:rPr lang="en-US" sz="2400">
                <a:latin typeface="Times New Roman" panose="02020603050405020304" charset="0"/>
                <a:cs typeface="Times New Roman" panose="02020603050405020304" charset="0"/>
                <a:sym typeface="+mn-ea"/>
              </a:rPr>
              <a:t>ndodontic lesions resorb bone apically and laterally and destroy the attachment apparatus adjacent to a nonvital tooth</a:t>
            </a:r>
            <a:r>
              <a:rPr lang="en-US" sz="2400">
                <a:sym typeface="+mn-ea"/>
              </a:rPr>
              <a:t>. </a:t>
            </a:r>
            <a:endParaRPr lang="en-US" sz="2400"/>
          </a:p>
          <a:p>
            <a:pPr>
              <a:lnSpc>
                <a:spcPct val="150000"/>
              </a:lnSpc>
            </a:pPr>
            <a:endParaRPr lang="en-IN" altLang="en-US" sz="2400"/>
          </a:p>
          <a:p>
            <a:pPr>
              <a:lnSpc>
                <a:spcPct val="150000"/>
              </a:lnSpc>
            </a:pPr>
            <a:endParaRPr lang="en-IN" sz="2400" dirty="0"/>
          </a:p>
          <a:p>
            <a:endParaRPr lang="en-IN" altLang="en-US" sz="2400" u="sng">
              <a:latin typeface="Times New Roman" panose="02020603050405020304" charset="0"/>
              <a:cs typeface="Times New Roman" panose="020206030504050203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50000"/>
              </a:lnSpc>
            </a:pPr>
            <a:r>
              <a:rPr lang="en-US" sz="2400">
                <a:latin typeface="Times New Roman" panose="02020603050405020304" charset="0"/>
                <a:cs typeface="Times New Roman" panose="02020603050405020304" charset="0"/>
                <a:sym typeface="+mn-ea"/>
              </a:rPr>
              <a:t>Inflammatory processes in the periodontium that occur as a result of root canal infection not only may be localized at the apex, but also may appear along the lateral aspects of the root and in furcation areas of two- and three-rooted teeth </a:t>
            </a:r>
            <a:r>
              <a:rPr lang="en-IN" altLang="en-US">
                <a:sym typeface="+mn-ea"/>
              </a:rPr>
              <a:t>.</a:t>
            </a:r>
          </a:p>
          <a:p>
            <a:pPr>
              <a:lnSpc>
                <a:spcPct val="150000"/>
              </a:lnSpc>
            </a:pPr>
            <a:r>
              <a:rPr lang="en-US" sz="2400">
                <a:latin typeface="Times New Roman" panose="02020603050405020304" charset="0"/>
                <a:cs typeface="Times New Roman" panose="02020603050405020304" charset="0"/>
                <a:sym typeface="+mn-ea"/>
              </a:rPr>
              <a:t>In multirooted teeth,  a periodontal ligament sinus tract can drain off into the furcation area and resemble a Grade III through-and-through furcation defect resulting from periodontal disease.</a:t>
            </a:r>
            <a:endParaRPr lang="en-US">
              <a:latin typeface="Times New Roman" panose="02020603050405020304" charset="0"/>
              <a:cs typeface="Times New Roman" panose="02020603050405020304" charset="0"/>
              <a:sym typeface="+mn-ea"/>
            </a:endParaRPr>
          </a:p>
          <a:p>
            <a:pPr>
              <a:lnSpc>
                <a:spcPct val="150000"/>
              </a:lnSpc>
            </a:pPr>
            <a:endParaRPr lang="en-IN" altLang="en-US"/>
          </a:p>
          <a:p>
            <a:pPr>
              <a:lnSpc>
                <a:spcPct val="150000"/>
              </a:lnSpc>
            </a:pPr>
            <a:endParaRPr lang="en-US" sz="2400">
              <a:latin typeface="Times New Roman" panose="02020603050405020304" charset="0"/>
              <a:cs typeface="Times New Roman" panose="020206030504050203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IN" altLang="en-US" sz="2400" u="sng">
                <a:latin typeface="Times New Roman" panose="02020603050405020304" charset="0"/>
                <a:cs typeface="Times New Roman" panose="02020603050405020304" charset="0"/>
              </a:rPr>
              <a:t>  CLINICAL SIGNS AND SYMPTOMS</a:t>
            </a:r>
          </a:p>
          <a:p>
            <a:r>
              <a:rPr lang="en-IN" altLang="en-US" sz="2400">
                <a:latin typeface="Times New Roman" panose="02020603050405020304" charset="0"/>
                <a:cs typeface="Times New Roman" panose="02020603050405020304" charset="0"/>
                <a:sym typeface="+mn-ea"/>
              </a:rPr>
              <a:t>P</a:t>
            </a:r>
            <a:r>
              <a:rPr lang="en-US" sz="2400">
                <a:latin typeface="Times New Roman" panose="02020603050405020304" charset="0"/>
                <a:cs typeface="Times New Roman" panose="02020603050405020304" charset="0"/>
                <a:sym typeface="+mn-ea"/>
              </a:rPr>
              <a:t>ain </a:t>
            </a:r>
          </a:p>
          <a:p>
            <a:r>
              <a:rPr lang="en-IN" altLang="en-US" sz="2400">
                <a:latin typeface="Times New Roman" panose="02020603050405020304" charset="0"/>
                <a:cs typeface="Times New Roman" panose="02020603050405020304" charset="0"/>
                <a:sym typeface="+mn-ea"/>
              </a:rPr>
              <a:t>T</a:t>
            </a:r>
            <a:r>
              <a:rPr lang="en-US" sz="2400">
                <a:latin typeface="Times New Roman" panose="02020603050405020304" charset="0"/>
                <a:cs typeface="Times New Roman" panose="02020603050405020304" charset="0"/>
                <a:sym typeface="+mn-ea"/>
              </a:rPr>
              <a:t>enderness to pressure and percussion</a:t>
            </a:r>
          </a:p>
          <a:p>
            <a:r>
              <a:rPr lang="en-IN" altLang="en-US" sz="2400">
                <a:latin typeface="Times New Roman" panose="02020603050405020304" charset="0"/>
                <a:cs typeface="Times New Roman" panose="02020603050405020304" charset="0"/>
                <a:sym typeface="+mn-ea"/>
              </a:rPr>
              <a:t>I</a:t>
            </a:r>
            <a:r>
              <a:rPr lang="en-US" sz="2400">
                <a:latin typeface="Times New Roman" panose="02020603050405020304" charset="0"/>
                <a:cs typeface="Times New Roman" panose="02020603050405020304" charset="0"/>
                <a:sym typeface="+mn-ea"/>
              </a:rPr>
              <a:t>ncreased tooth mobility, and </a:t>
            </a:r>
          </a:p>
          <a:p>
            <a:r>
              <a:rPr lang="en-IN" altLang="en-US" sz="2400">
                <a:latin typeface="Times New Roman" panose="02020603050405020304" charset="0"/>
                <a:cs typeface="Times New Roman" panose="02020603050405020304" charset="0"/>
                <a:sym typeface="+mn-ea"/>
              </a:rPr>
              <a:t>S</a:t>
            </a:r>
            <a:r>
              <a:rPr lang="en-US" sz="2400">
                <a:latin typeface="Times New Roman" panose="02020603050405020304" charset="0"/>
                <a:cs typeface="Times New Roman" panose="02020603050405020304" charset="0"/>
                <a:sym typeface="+mn-ea"/>
              </a:rPr>
              <a:t>welling of the marginal gingiva,</a:t>
            </a:r>
          </a:p>
          <a:p>
            <a:r>
              <a:rPr lang="en-US" sz="2400" dirty="0">
                <a:latin typeface="Times New Roman" panose="02020603050405020304" charset="0"/>
                <a:cs typeface="Times New Roman" panose="02020603050405020304" charset="0"/>
                <a:sym typeface="+mn-ea"/>
              </a:rPr>
              <a:t>Localized bone loss</a:t>
            </a:r>
          </a:p>
          <a:p>
            <a:r>
              <a:rPr lang="en-US" sz="2400" dirty="0">
                <a:latin typeface="Times New Roman" panose="02020603050405020304" charset="0"/>
                <a:cs typeface="Times New Roman" panose="02020603050405020304" charset="0"/>
                <a:sym typeface="+mn-ea"/>
              </a:rPr>
              <a:t>When the pocket is probed, it is narrow and lacks width</a:t>
            </a:r>
            <a:r>
              <a:rPr lang="en-IN" altLang="en-US" sz="2400" dirty="0">
                <a:latin typeface="Times New Roman" panose="02020603050405020304" charset="0"/>
                <a:cs typeface="Times New Roman" panose="02020603050405020304" charset="0"/>
                <a:sym typeface="+mn-ea"/>
              </a:rPr>
              <a:t>,</a:t>
            </a:r>
          </a:p>
          <a:p>
            <a:r>
              <a:rPr lang="en-IN" altLang="en-US" sz="2400">
                <a:latin typeface="Times New Roman" panose="02020603050405020304" charset="0"/>
                <a:cs typeface="Times New Roman" panose="02020603050405020304" charset="0"/>
                <a:sym typeface="+mn-ea"/>
              </a:rPr>
              <a:t>S</a:t>
            </a:r>
            <a:r>
              <a:rPr lang="en-US" sz="2400">
                <a:latin typeface="Times New Roman" panose="02020603050405020304" charset="0"/>
                <a:cs typeface="Times New Roman" panose="02020603050405020304" charset="0"/>
                <a:sym typeface="+mn-ea"/>
              </a:rPr>
              <a:t>inus tract along the periodontal ligament space or through patent channels (including the apical foramen and lateral accessory canals).</a:t>
            </a:r>
            <a:endParaRPr lang="en-IN" altLang="en-US" sz="2400" u="sng" dirty="0">
              <a:latin typeface="Times New Roman" panose="02020603050405020304" charset="0"/>
              <a:cs typeface="Times New Roman" panose="02020603050405020304" charset="0"/>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2800" b="1">
                <a:latin typeface="Times New Roman" panose="02020603050405020304" charset="0"/>
                <a:cs typeface="Times New Roman" panose="02020603050405020304" charset="0"/>
              </a:rPr>
              <a:t>DIAGNOSIS</a:t>
            </a:r>
          </a:p>
        </p:txBody>
      </p:sp>
      <p:sp>
        <p:nvSpPr>
          <p:cNvPr id="3" name="Content Placeholder 2"/>
          <p:cNvSpPr>
            <a:spLocks noGrp="1"/>
          </p:cNvSpPr>
          <p:nvPr>
            <p:ph idx="1"/>
          </p:nvPr>
        </p:nvSpPr>
        <p:spPr/>
        <p:txBody>
          <a:bodyPr>
            <a:normAutofit/>
          </a:bodyPr>
          <a:lstStyle/>
          <a:p>
            <a:pPr>
              <a:lnSpc>
                <a:spcPct val="150000"/>
              </a:lnSpc>
            </a:pPr>
            <a:r>
              <a:rPr lang="en-IN" altLang="en-US" sz="2400">
                <a:latin typeface="Times New Roman" panose="02020603050405020304" charset="0"/>
                <a:cs typeface="Times New Roman" panose="02020603050405020304" charset="0"/>
              </a:rPr>
              <a:t>Sinus t</a:t>
            </a:r>
            <a:r>
              <a:rPr lang="en-US" sz="2400">
                <a:latin typeface="Times New Roman" panose="02020603050405020304" charset="0"/>
                <a:cs typeface="Times New Roman" panose="02020603050405020304" charset="0"/>
              </a:rPr>
              <a:t>rac</a:t>
            </a:r>
            <a:r>
              <a:rPr lang="en-IN" altLang="en-US" sz="2400">
                <a:latin typeface="Times New Roman" panose="02020603050405020304" charset="0"/>
                <a:cs typeface="Times New Roman" panose="02020603050405020304" charset="0"/>
              </a:rPr>
              <a:t>t can be traced</a:t>
            </a:r>
            <a:r>
              <a:rPr lang="en-US" sz="2400">
                <a:latin typeface="Times New Roman" panose="02020603050405020304" charset="0"/>
                <a:cs typeface="Times New Roman" panose="02020603050405020304" charset="0"/>
              </a:rPr>
              <a:t> with a gutta-percha cone or a periodontal probe. </a:t>
            </a:r>
          </a:p>
          <a:p>
            <a:pPr>
              <a:lnSpc>
                <a:spcPct val="150000"/>
              </a:lnSpc>
            </a:pPr>
            <a:r>
              <a:rPr lang="en-US" sz="2400">
                <a:latin typeface="Times New Roman" panose="02020603050405020304" charset="0"/>
                <a:cs typeface="Times New Roman" panose="02020603050405020304" charset="0"/>
              </a:rPr>
              <a:t>S</a:t>
            </a:r>
            <a:r>
              <a:rPr lang="en-IN" altLang="en-US" sz="2400">
                <a:latin typeface="Times New Roman" panose="02020603050405020304" charset="0"/>
                <a:cs typeface="Times New Roman" panose="02020603050405020304" charset="0"/>
              </a:rPr>
              <a:t>inus </a:t>
            </a:r>
            <a:r>
              <a:rPr lang="en-US" sz="2400">
                <a:latin typeface="Times New Roman" panose="02020603050405020304" charset="0"/>
                <a:cs typeface="Times New Roman" panose="02020603050405020304" charset="0"/>
              </a:rPr>
              <a:t>tract can readily be probed down to the tooth apex, where no increased probing depth would otherwise exist around the tooth.</a:t>
            </a:r>
            <a:r>
              <a:rPr lang="en-US"/>
              <a:t> </a:t>
            </a:r>
          </a:p>
          <a:p>
            <a:pPr>
              <a:lnSpc>
                <a:spcPct val="150000"/>
              </a:lnSpc>
            </a:pPr>
            <a:r>
              <a:rPr lang="en-IN" sz="2400" dirty="0">
                <a:latin typeface="Times New Roman" panose="02020603050405020304" charset="0"/>
                <a:cs typeface="Times New Roman" panose="02020603050405020304" charset="0"/>
                <a:sym typeface="+mn-ea"/>
              </a:rPr>
              <a:t>Pocket is probed - narrow and lacks width</a:t>
            </a:r>
            <a:endParaRPr lang="en-IN" sz="2400" dirty="0">
              <a:latin typeface="Times New Roman" panose="02020603050405020304" charset="0"/>
              <a:cs typeface="Times New Roman" panose="02020603050405020304" charset="0"/>
            </a:endParaRPr>
          </a:p>
          <a:p>
            <a:pPr>
              <a:lnSpc>
                <a:spcPct val="150000"/>
              </a:lnSpc>
            </a:pPr>
            <a:r>
              <a:rPr lang="en-US" sz="2400" dirty="0">
                <a:latin typeface="Times New Roman" panose="02020603050405020304" charset="0"/>
                <a:cs typeface="Times New Roman" panose="02020603050405020304" charset="0"/>
                <a:sym typeface="+mn-ea"/>
              </a:rPr>
              <a:t>Minimal amount of calculus &amp; plaque</a:t>
            </a:r>
            <a:endParaRPr lang="en-US"/>
          </a:p>
          <a:p>
            <a:pPr>
              <a:lnSpc>
                <a:spcPct val="150000"/>
              </a:lnSpc>
            </a:pP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48360" y="1825625"/>
            <a:ext cx="10515600" cy="4351338"/>
          </a:xfrm>
        </p:spPr>
        <p:txBody>
          <a:bodyPr>
            <a:normAutofit/>
          </a:bodyPr>
          <a:lstStyle/>
          <a:p>
            <a:pPr>
              <a:lnSpc>
                <a:spcPct val="150000"/>
              </a:lnSpc>
            </a:pPr>
            <a:r>
              <a:rPr lang="en-US" sz="2400">
                <a:latin typeface="Times New Roman" panose="02020603050405020304" charset="0"/>
                <a:cs typeface="Times New Roman" panose="02020603050405020304" charset="0"/>
              </a:rPr>
              <a:t>Clinically, endodontic testing procedures should reveal a necrotic pulp or, in multirooted teeth, at least an abnormal response, indicating that the pulp is degenerating. .</a:t>
            </a:r>
          </a:p>
          <a:p>
            <a:pPr>
              <a:lnSpc>
                <a:spcPct val="150000"/>
              </a:lnSpc>
            </a:pPr>
            <a:endParaRPr lang="en-US" sz="2400">
              <a:latin typeface="Times New Roman" panose="02020603050405020304" charset="0"/>
              <a:cs typeface="Times New Roman" panose="0202060305040502030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1002</Words>
  <Application>Microsoft Office PowerPoint</Application>
  <PresentationFormat>Widescreen</PresentationFormat>
  <Paragraphs>124</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Book Antiqua</vt:lpstr>
      <vt:lpstr>Calibri</vt:lpstr>
      <vt:lpstr>Calibri Light</vt:lpstr>
      <vt:lpstr>Garamond</vt:lpstr>
      <vt:lpstr>Times New Roman</vt:lpstr>
      <vt:lpstr>Office Theme</vt:lpstr>
      <vt:lpstr>PowerPoint Presentation</vt:lpstr>
      <vt:lpstr>Specific learning Objectives </vt:lpstr>
      <vt:lpstr>CONTENTS </vt:lpstr>
      <vt:lpstr>PRIMARY ENDODONTIC LESION</vt:lpstr>
      <vt:lpstr>PowerPoint Presentation</vt:lpstr>
      <vt:lpstr>PowerPoint Presentation</vt:lpstr>
      <vt:lpstr>PowerPoint Presentation</vt:lpstr>
      <vt:lpstr>DIAGNOSIS</vt:lpstr>
      <vt:lpstr>PowerPoint Presentation</vt:lpstr>
      <vt:lpstr>TREATMENT</vt:lpstr>
      <vt:lpstr>PowerPoint Presentation</vt:lpstr>
      <vt:lpstr>PowerPoint Presentation</vt:lpstr>
      <vt:lpstr>PowerPoint Presentation</vt:lpstr>
      <vt:lpstr>PRIMARY PERIODONTAL LESION</vt:lpstr>
      <vt:lpstr>SIGNS AND SYMPTOMS</vt:lpstr>
      <vt:lpstr>DIAGNOSIS</vt:lpstr>
      <vt:lpstr>PowerPoint Presentation</vt:lpstr>
      <vt:lpstr>TREATMENT</vt:lpstr>
      <vt:lpstr>PROGNOSIS</vt:lpstr>
      <vt:lpstr>PowerPoint Presentation</vt:lpstr>
      <vt:lpstr>PowerPoint Presentation</vt:lpstr>
      <vt:lpstr>PowerPoint Presentation</vt:lpstr>
      <vt:lpstr>COMBINED LESION</vt:lpstr>
      <vt:lpstr>Primary endodontic lesion with secondary periodontal involvement</vt:lpstr>
      <vt:lpstr>PowerPoint Presentation</vt:lpstr>
      <vt:lpstr>TAKE HOME MESSAGE   </vt:lpstr>
      <vt:lpstr>QUESTIONS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ahmed ali Khan</dc:creator>
  <cp:lastModifiedBy>Md ahmed ali Khan</cp:lastModifiedBy>
  <cp:revision>1</cp:revision>
  <dcterms:created xsi:type="dcterms:W3CDTF">2023-04-18T18:33:25Z</dcterms:created>
  <dcterms:modified xsi:type="dcterms:W3CDTF">2023-04-18T18:41:00Z</dcterms:modified>
</cp:coreProperties>
</file>